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8" r:id="rId2"/>
    <p:sldId id="407" r:id="rId3"/>
    <p:sldId id="398" r:id="rId4"/>
    <p:sldId id="420" r:id="rId5"/>
    <p:sldId id="421" r:id="rId6"/>
    <p:sldId id="353" r:id="rId7"/>
    <p:sldId id="402" r:id="rId8"/>
    <p:sldId id="401" r:id="rId9"/>
    <p:sldId id="422" r:id="rId10"/>
    <p:sldId id="413" r:id="rId11"/>
    <p:sldId id="417" r:id="rId12"/>
    <p:sldId id="419" r:id="rId13"/>
    <p:sldId id="423" r:id="rId14"/>
    <p:sldId id="424" r:id="rId15"/>
    <p:sldId id="418" r:id="rId1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17">
          <p15:clr>
            <a:srgbClr val="A4A3A4"/>
          </p15:clr>
        </p15:guide>
        <p15:guide id="2" pos="3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00FFCC"/>
    <a:srgbClr val="FFCC99"/>
    <a:srgbClr val="FF6600"/>
    <a:srgbClr val="00FF99"/>
    <a:srgbClr val="00B050"/>
    <a:srgbClr val="33CC33"/>
    <a:srgbClr val="99FF33"/>
    <a:srgbClr val="00FF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71346" autoAdjust="0"/>
  </p:normalViewPr>
  <p:slideViewPr>
    <p:cSldViewPr snapToObjects="1">
      <p:cViewPr>
        <p:scale>
          <a:sx n="70" d="100"/>
          <a:sy n="70" d="100"/>
        </p:scale>
        <p:origin x="-1074" y="-246"/>
      </p:cViewPr>
      <p:guideLst>
        <p:guide orient="horz" pos="1117"/>
        <p:guide pos="363"/>
      </p:guideLst>
    </p:cSldViewPr>
  </p:slideViewPr>
  <p:outlineViewPr>
    <p:cViewPr>
      <p:scale>
        <a:sx n="33" d="100"/>
        <a:sy n="33" d="100"/>
      </p:scale>
      <p:origin x="0" y="0"/>
    </p:cViewPr>
  </p:outlin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fa-huaypengtan\Desktop\SC%20data%20by%20hp.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0"/>
    <c:view3D>
      <c:rotX val="0"/>
      <c:rotY val="20"/>
      <c:rAngAx val="1"/>
    </c:view3D>
    <c:floor>
      <c:thickness val="0"/>
      <c:spPr>
        <a:noFill/>
        <a:ln w="12700">
          <a:noFill/>
        </a:ln>
      </c:spPr>
    </c:floor>
    <c:sideWall>
      <c:thickness val="0"/>
      <c:spPr>
        <a:noFill/>
        <a:ln>
          <a:noFill/>
        </a:ln>
      </c:spPr>
    </c:sideWall>
    <c:backWall>
      <c:thickness val="0"/>
      <c:spPr>
        <a:ln>
          <a:noFill/>
        </a:ln>
      </c:spPr>
    </c:backWall>
    <c:plotArea>
      <c:layout>
        <c:manualLayout>
          <c:layoutTarget val="inner"/>
          <c:xMode val="edge"/>
          <c:yMode val="edge"/>
          <c:x val="2.4539841737343505E-2"/>
          <c:y val="4.7331809025467865E-3"/>
          <c:w val="0.96625771761115264"/>
          <c:h val="0.94793501007198533"/>
        </c:manualLayout>
      </c:layout>
      <c:bar3DChart>
        <c:barDir val="col"/>
        <c:grouping val="stacked"/>
        <c:varyColors val="0"/>
        <c:ser>
          <c:idx val="0"/>
          <c:order val="0"/>
          <c:tx>
            <c:strRef>
              <c:f>'new - TCTP'!$B$40</c:f>
              <c:strCache>
                <c:ptCount val="1"/>
                <c:pt idx="0">
                  <c:v>Floundering</c:v>
                </c:pt>
              </c:strCache>
            </c:strRef>
          </c:tx>
          <c:spPr>
            <a:solidFill>
              <a:schemeClr val="accent2">
                <a:lumMod val="40000"/>
                <a:lumOff val="60000"/>
              </a:schemeClr>
            </a:solidFill>
          </c:spPr>
          <c:invertIfNegative val="0"/>
          <c:dPt>
            <c:idx val="0"/>
            <c:invertIfNegative val="0"/>
            <c:bubble3D val="0"/>
            <c:spPr>
              <a:solidFill>
                <a:schemeClr val="accent5">
                  <a:lumMod val="60000"/>
                  <a:lumOff val="40000"/>
                </a:schemeClr>
              </a:solidFill>
            </c:spPr>
          </c:dPt>
          <c:cat>
            <c:strRef>
              <c:f>'new - TCTP'!$A$41</c:f>
              <c:strCache>
                <c:ptCount val="1"/>
                <c:pt idx="0">
                  <c:v>TCTPs</c:v>
                </c:pt>
              </c:strCache>
            </c:strRef>
          </c:cat>
          <c:val>
            <c:numRef>
              <c:f>'new - TCTP'!$B$41</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0-7B73-054E-BBF0-40ECFC884BD9}"/>
            </c:ext>
          </c:extLst>
        </c:ser>
        <c:ser>
          <c:idx val="2"/>
          <c:order val="1"/>
          <c:tx>
            <c:strRef>
              <c:f>'new - TCTP'!$D$40</c:f>
              <c:strCache>
                <c:ptCount val="1"/>
                <c:pt idx="0">
                  <c:v>Upcoming</c:v>
                </c:pt>
              </c:strCache>
            </c:strRef>
          </c:tx>
          <c:spPr>
            <a:solidFill>
              <a:schemeClr val="accent5">
                <a:lumMod val="40000"/>
                <a:lumOff val="60000"/>
              </a:schemeClr>
            </a:solidFill>
            <a:ln w="63500">
              <a:solidFill>
                <a:schemeClr val="bg1"/>
              </a:solidFill>
            </a:ln>
          </c:spPr>
          <c:invertIfNegative val="0"/>
          <c:dLbls>
            <c:dLbl>
              <c:idx val="0"/>
              <c:layout>
                <c:manualLayout>
                  <c:x val="0.12693849050023115"/>
                  <c:y val="8.0490909124790122E-2"/>
                </c:manualLayout>
              </c:layout>
              <c:tx>
                <c:rich>
                  <a:bodyPr/>
                  <a:lstStyle/>
                  <a:p>
                    <a:r>
                      <a:rPr lang="en-US" dirty="0"/>
                      <a:t>City Level</a:t>
                    </a:r>
                  </a:p>
                </c:rich>
              </c:tx>
              <c:showLegendKey val="0"/>
              <c:showVal val="0"/>
              <c:showCatName val="0"/>
              <c:showSerName val="1"/>
              <c:showPercent val="0"/>
              <c:showBubbleSize val="0"/>
              <c:extLst xmlns:c16r2="http://schemas.microsoft.com/office/drawing/2015/06/chart">
                <c:ext xmlns:c15="http://schemas.microsoft.com/office/drawing/2012/chart" uri="{CE6537A1-D6FC-4f65-9D91-7224C49458BB}">
                  <c15:layout/>
                </c:ext>
              </c:extLst>
            </c:dLbl>
            <c:spPr>
              <a:noFill/>
              <a:ln>
                <a:noFill/>
              </a:ln>
              <a:effectLst/>
            </c:sp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'new - TCTP'!$A$41</c:f>
              <c:strCache>
                <c:ptCount val="1"/>
                <c:pt idx="0">
                  <c:v>TCTPs</c:v>
                </c:pt>
              </c:strCache>
            </c:strRef>
          </c:cat>
          <c:val>
            <c:numRef>
              <c:f>'new - TCTP'!$D$41</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1-7B73-054E-BBF0-40ECFC884BD9}"/>
            </c:ext>
          </c:extLst>
        </c:ser>
        <c:ser>
          <c:idx val="3"/>
          <c:order val="2"/>
          <c:tx>
            <c:strRef>
              <c:f>'new - TCTP'!$E$40</c:f>
              <c:strCache>
                <c:ptCount val="1"/>
                <c:pt idx="0">
                  <c:v>Key Partners</c:v>
                </c:pt>
              </c:strCache>
            </c:strRef>
          </c:tx>
          <c:spPr>
            <a:solidFill>
              <a:schemeClr val="accent5">
                <a:lumMod val="20000"/>
                <a:lumOff val="80000"/>
              </a:schemeClr>
            </a:solidFill>
          </c:spPr>
          <c:invertIfNegative val="0"/>
          <c:dPt>
            <c:idx val="0"/>
            <c:invertIfNegative val="0"/>
            <c:bubble3D val="0"/>
            <c:spPr>
              <a:solidFill>
                <a:schemeClr val="accent5">
                  <a:lumMod val="20000"/>
                  <a:lumOff val="80000"/>
                </a:schemeClr>
              </a:solidFill>
              <a:ln w="63500">
                <a:solidFill>
                  <a:schemeClr val="bg1"/>
                </a:solidFill>
              </a:ln>
            </c:spPr>
          </c:dPt>
          <c:dLbls>
            <c:dLbl>
              <c:idx val="0"/>
              <c:layout>
                <c:manualLayout>
                  <c:x val="0.12409273838065063"/>
                  <c:y val="7.8394892636922162E-2"/>
                </c:manualLayout>
              </c:layout>
              <c:tx>
                <c:rich>
                  <a:bodyPr/>
                  <a:lstStyle/>
                  <a:p>
                    <a:r>
                      <a:rPr lang="en-US" sz="1800" dirty="0" smtClean="0"/>
                      <a:t>Leadership</a:t>
                    </a:r>
                    <a:endParaRPr lang="en-US" dirty="0"/>
                  </a:p>
                </c:rich>
              </c:tx>
              <c:showLegendKey val="0"/>
              <c:showVal val="0"/>
              <c:showCatName val="0"/>
              <c:showSerName val="1"/>
              <c:showPercent val="0"/>
              <c:showBubbleSize val="0"/>
              <c:extLst xmlns:c16r2="http://schemas.microsoft.com/office/drawing/2015/06/chart">
                <c:ext xmlns:c15="http://schemas.microsoft.com/office/drawing/2012/chart" uri="{CE6537A1-D6FC-4f65-9D91-7224C49458BB}">
                  <c15:layout/>
                </c:ext>
              </c:extLst>
            </c:dLbl>
            <c:spPr>
              <a:noFill/>
              <a:ln>
                <a:noFill/>
              </a:ln>
              <a:effectLst/>
            </c:spPr>
            <c:txPr>
              <a:bodyPr/>
              <a:lstStyle/>
              <a:p>
                <a:pPr>
                  <a:defRPr sz="1800"/>
                </a:pPr>
                <a:endParaRPr lang="en-US"/>
              </a:p>
            </c:txPr>
            <c:showLegendKey val="0"/>
            <c:showVal val="0"/>
            <c:showCatName val="0"/>
            <c:showSerName val="1"/>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'new - TCTP'!$A$41</c:f>
              <c:strCache>
                <c:ptCount val="1"/>
                <c:pt idx="0">
                  <c:v>TCTPs</c:v>
                </c:pt>
              </c:strCache>
            </c:strRef>
          </c:cat>
          <c:val>
            <c:numRef>
              <c:f>'new - TCTP'!$E$41</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2-7B73-054E-BBF0-40ECFC884BD9}"/>
            </c:ext>
          </c:extLst>
        </c:ser>
        <c:dLbls>
          <c:showLegendKey val="0"/>
          <c:showVal val="0"/>
          <c:showCatName val="0"/>
          <c:showSerName val="0"/>
          <c:showPercent val="0"/>
          <c:showBubbleSize val="0"/>
        </c:dLbls>
        <c:gapWidth val="0"/>
        <c:gapDepth val="0"/>
        <c:shape val="cone"/>
        <c:axId val="77282688"/>
        <c:axId val="77321344"/>
        <c:axId val="0"/>
      </c:bar3DChart>
      <c:catAx>
        <c:axId val="77282688"/>
        <c:scaling>
          <c:orientation val="minMax"/>
        </c:scaling>
        <c:delete val="1"/>
        <c:axPos val="b"/>
        <c:numFmt formatCode="General" sourceLinked="0"/>
        <c:majorTickMark val="out"/>
        <c:minorTickMark val="none"/>
        <c:tickLblPos val="nextTo"/>
        <c:crossAx val="77321344"/>
        <c:crosses val="autoZero"/>
        <c:auto val="1"/>
        <c:lblAlgn val="ctr"/>
        <c:lblOffset val="100"/>
        <c:noMultiLvlLbl val="0"/>
      </c:catAx>
      <c:valAx>
        <c:axId val="77321344"/>
        <c:scaling>
          <c:orientation val="minMax"/>
        </c:scaling>
        <c:delete val="1"/>
        <c:axPos val="l"/>
        <c:majorGridlines>
          <c:spPr>
            <a:ln>
              <a:noFill/>
            </a:ln>
          </c:spPr>
        </c:majorGridlines>
        <c:numFmt formatCode="General" sourceLinked="1"/>
        <c:majorTickMark val="out"/>
        <c:minorTickMark val="none"/>
        <c:tickLblPos val="nextTo"/>
        <c:crossAx val="77282688"/>
        <c:crosses val="autoZero"/>
        <c:crossBetween val="between"/>
      </c:valAx>
      <c:spPr>
        <a:ln>
          <a:noFill/>
        </a:ln>
      </c:spPr>
    </c:plotArea>
    <c:plotVisOnly val="1"/>
    <c:dispBlanksAs val="gap"/>
    <c:showDLblsOverMax val="0"/>
  </c:chart>
  <c:txPr>
    <a:bodyPr/>
    <a:lstStyle/>
    <a:p>
      <a:pPr>
        <a:defRPr sz="1800">
          <a:latin typeface="Gill Sans MT" panose="020B0502020104020203" pitchFamily="34" charset="0"/>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54178A-C346-4902-872E-D084D8594175}"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SG"/>
        </a:p>
      </dgm:t>
    </dgm:pt>
    <dgm:pt modelId="{57DC14F2-0BEF-410C-8F16-673D13FE3126}">
      <dgm:prSet phldrT="[Text]"/>
      <dgm:spPr/>
      <dgm:t>
        <a:bodyPr/>
        <a:lstStyle/>
        <a:p>
          <a:r>
            <a:rPr lang="en-US" dirty="0" smtClean="0"/>
            <a:t>120,000 participants since 1992</a:t>
          </a:r>
          <a:endParaRPr lang="en-US" dirty="0"/>
        </a:p>
      </dgm:t>
    </dgm:pt>
    <dgm:pt modelId="{11A33C45-408A-4DDA-8939-CB273C252228}" type="parTrans" cxnId="{04D90812-331E-4798-A95F-4915B84F56AC}">
      <dgm:prSet/>
      <dgm:spPr/>
      <dgm:t>
        <a:bodyPr/>
        <a:lstStyle/>
        <a:p>
          <a:endParaRPr lang="en-SG"/>
        </a:p>
      </dgm:t>
    </dgm:pt>
    <dgm:pt modelId="{D313C631-ACBD-46D3-A8B0-BF4562135F76}" type="sibTrans" cxnId="{04D90812-331E-4798-A95F-4915B84F56AC}">
      <dgm:prSet/>
      <dgm:spPr/>
      <dgm:t>
        <a:bodyPr/>
        <a:lstStyle/>
        <a:p>
          <a:endParaRPr lang="en-SG"/>
        </a:p>
      </dgm:t>
    </dgm:pt>
    <dgm:pt modelId="{967E028C-A27B-424C-ADBC-C11918313BBA}">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Involving 170 countries and territories</a:t>
          </a:r>
          <a:endParaRPr lang="en-SG" sz="2400" dirty="0"/>
        </a:p>
      </dgm:t>
    </dgm:pt>
    <dgm:pt modelId="{70FF1DD0-537D-4D2B-A0BA-B5C7F2B4FB1B}" type="parTrans" cxnId="{97751BCC-F15A-48E9-A810-2DEC9B18F5C2}">
      <dgm:prSet/>
      <dgm:spPr/>
      <dgm:t>
        <a:bodyPr/>
        <a:lstStyle/>
        <a:p>
          <a:endParaRPr lang="en-SG"/>
        </a:p>
      </dgm:t>
    </dgm:pt>
    <dgm:pt modelId="{4C3B6540-FB35-42D3-8A54-80E6251B0CFC}" type="sibTrans" cxnId="{97751BCC-F15A-48E9-A810-2DEC9B18F5C2}">
      <dgm:prSet/>
      <dgm:spPr/>
      <dgm:t>
        <a:bodyPr/>
        <a:lstStyle/>
        <a:p>
          <a:endParaRPr lang="en-SG"/>
        </a:p>
      </dgm:t>
    </dgm:pt>
    <dgm:pt modelId="{2556E881-57C9-4DE7-8359-9682AEE4EA15}">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Working with more than 40 partners  </a:t>
          </a:r>
          <a:endParaRPr lang="en-SG" sz="2000" dirty="0">
            <a:solidFill>
              <a:schemeClr val="bg1"/>
            </a:solidFill>
          </a:endParaRPr>
        </a:p>
      </dgm:t>
    </dgm:pt>
    <dgm:pt modelId="{DA6AF113-4F7B-4989-B35E-DF8F774C4C66}" type="sibTrans" cxnId="{2E1EE4F3-FAE3-4B97-9488-905716E20D8B}">
      <dgm:prSet/>
      <dgm:spPr/>
      <dgm:t>
        <a:bodyPr/>
        <a:lstStyle/>
        <a:p>
          <a:endParaRPr lang="en-SG"/>
        </a:p>
      </dgm:t>
    </dgm:pt>
    <dgm:pt modelId="{EF771260-B164-47F9-9ACF-04FA0FC523DF}" type="parTrans" cxnId="{2E1EE4F3-FAE3-4B97-9488-905716E20D8B}">
      <dgm:prSet/>
      <dgm:spPr/>
      <dgm:t>
        <a:bodyPr/>
        <a:lstStyle/>
        <a:p>
          <a:endParaRPr lang="en-SG"/>
        </a:p>
      </dgm:t>
    </dgm:pt>
    <dgm:pt modelId="{A0886A8C-B8CD-4BEB-8423-ACEE42B4F049}">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SG" sz="2000" dirty="0" smtClean="0"/>
            <a:t>300-400 programmes/year </a:t>
          </a:r>
          <a:endParaRPr lang="en-SG" sz="2000" dirty="0"/>
        </a:p>
      </dgm:t>
    </dgm:pt>
    <dgm:pt modelId="{1C8B0C6E-DB5C-477F-88F2-9B98BECBD3FA}" type="parTrans" cxnId="{2DA52FCC-65C9-4B87-B7B5-AFB0403773DF}">
      <dgm:prSet/>
      <dgm:spPr/>
      <dgm:t>
        <a:bodyPr/>
        <a:lstStyle/>
        <a:p>
          <a:endParaRPr lang="en-SG"/>
        </a:p>
      </dgm:t>
    </dgm:pt>
    <dgm:pt modelId="{820FC322-2E56-45FE-A2B1-F3F60E8EF0C1}" type="sibTrans" cxnId="{2DA52FCC-65C9-4B87-B7B5-AFB0403773DF}">
      <dgm:prSet/>
      <dgm:spPr/>
      <dgm:t>
        <a:bodyPr/>
        <a:lstStyle/>
        <a:p>
          <a:endParaRPr lang="en-SG"/>
        </a:p>
      </dgm:t>
    </dgm:pt>
    <dgm:pt modelId="{6F159741-0E7E-4819-A1B0-3C8023BDC6A9}" type="pres">
      <dgm:prSet presAssocID="{A754178A-C346-4902-872E-D084D8594175}" presName="cycle" presStyleCnt="0">
        <dgm:presLayoutVars>
          <dgm:chMax val="1"/>
          <dgm:dir/>
          <dgm:animLvl val="ctr"/>
          <dgm:resizeHandles val="exact"/>
        </dgm:presLayoutVars>
      </dgm:prSet>
      <dgm:spPr/>
      <dgm:t>
        <a:bodyPr/>
        <a:lstStyle/>
        <a:p>
          <a:endParaRPr lang="en-SG"/>
        </a:p>
      </dgm:t>
    </dgm:pt>
    <dgm:pt modelId="{D9E07DAF-2EA7-4882-B10B-8DC82F3165F0}" type="pres">
      <dgm:prSet presAssocID="{57DC14F2-0BEF-410C-8F16-673D13FE3126}" presName="centerShape" presStyleLbl="node0" presStyleIdx="0" presStyleCnt="1" custScaleX="174019" custScaleY="169865" custLinFactNeighborX="1430" custLinFactNeighborY="159"/>
      <dgm:spPr/>
      <dgm:t>
        <a:bodyPr/>
        <a:lstStyle/>
        <a:p>
          <a:endParaRPr lang="en-SG"/>
        </a:p>
      </dgm:t>
    </dgm:pt>
    <dgm:pt modelId="{4A6922BF-20F8-4342-B77B-BF572C5467C1}" type="pres">
      <dgm:prSet presAssocID="{EF771260-B164-47F9-9ACF-04FA0FC523DF}" presName="Name9" presStyleLbl="parChTrans1D2" presStyleIdx="0" presStyleCnt="3"/>
      <dgm:spPr/>
      <dgm:t>
        <a:bodyPr/>
        <a:lstStyle/>
        <a:p>
          <a:endParaRPr lang="en-SG"/>
        </a:p>
      </dgm:t>
    </dgm:pt>
    <dgm:pt modelId="{42CBBF7C-7355-4615-949D-C1D9425767D9}" type="pres">
      <dgm:prSet presAssocID="{EF771260-B164-47F9-9ACF-04FA0FC523DF}" presName="connTx" presStyleLbl="parChTrans1D2" presStyleIdx="0" presStyleCnt="3"/>
      <dgm:spPr/>
      <dgm:t>
        <a:bodyPr/>
        <a:lstStyle/>
        <a:p>
          <a:endParaRPr lang="en-SG"/>
        </a:p>
      </dgm:t>
    </dgm:pt>
    <dgm:pt modelId="{AB6B587B-77C0-4C51-BA2F-4242DE46EBC8}" type="pres">
      <dgm:prSet presAssocID="{2556E881-57C9-4DE7-8359-9682AEE4EA15}" presName="node" presStyleLbl="node1" presStyleIdx="0" presStyleCnt="3" custScaleX="113492" custScaleY="108963" custRadScaleRad="173795" custRadScaleInc="-112473">
        <dgm:presLayoutVars>
          <dgm:bulletEnabled val="1"/>
        </dgm:presLayoutVars>
      </dgm:prSet>
      <dgm:spPr/>
      <dgm:t>
        <a:bodyPr/>
        <a:lstStyle/>
        <a:p>
          <a:endParaRPr lang="en-SG"/>
        </a:p>
      </dgm:t>
    </dgm:pt>
    <dgm:pt modelId="{BADFD9A2-9052-4FF6-8A86-13930946517A}" type="pres">
      <dgm:prSet presAssocID="{70FF1DD0-537D-4D2B-A0BA-B5C7F2B4FB1B}" presName="Name9" presStyleLbl="parChTrans1D2" presStyleIdx="1" presStyleCnt="3"/>
      <dgm:spPr/>
      <dgm:t>
        <a:bodyPr/>
        <a:lstStyle/>
        <a:p>
          <a:endParaRPr lang="en-SG"/>
        </a:p>
      </dgm:t>
    </dgm:pt>
    <dgm:pt modelId="{BFD25855-D64E-4E8A-8F7E-B97BECAB340F}" type="pres">
      <dgm:prSet presAssocID="{70FF1DD0-537D-4D2B-A0BA-B5C7F2B4FB1B}" presName="connTx" presStyleLbl="parChTrans1D2" presStyleIdx="1" presStyleCnt="3"/>
      <dgm:spPr/>
      <dgm:t>
        <a:bodyPr/>
        <a:lstStyle/>
        <a:p>
          <a:endParaRPr lang="en-SG"/>
        </a:p>
      </dgm:t>
    </dgm:pt>
    <dgm:pt modelId="{6B4816A1-1F7B-4B7B-BDCF-D40E10F67EFE}" type="pres">
      <dgm:prSet presAssocID="{967E028C-A27B-424C-ADBC-C11918313BBA}" presName="node" presStyleLbl="node1" presStyleIdx="1" presStyleCnt="3" custScaleX="162540" custScaleY="150825" custRadScaleRad="175638" custRadScaleInc="-99643">
        <dgm:presLayoutVars>
          <dgm:bulletEnabled val="1"/>
        </dgm:presLayoutVars>
      </dgm:prSet>
      <dgm:spPr/>
      <dgm:t>
        <a:bodyPr/>
        <a:lstStyle/>
        <a:p>
          <a:endParaRPr lang="en-SG"/>
        </a:p>
      </dgm:t>
    </dgm:pt>
    <dgm:pt modelId="{BAAC4C05-23D1-4EFC-9546-82D507028B5A}" type="pres">
      <dgm:prSet presAssocID="{1C8B0C6E-DB5C-477F-88F2-9B98BECBD3FA}" presName="Name9" presStyleLbl="parChTrans1D2" presStyleIdx="2" presStyleCnt="3"/>
      <dgm:spPr/>
      <dgm:t>
        <a:bodyPr/>
        <a:lstStyle/>
        <a:p>
          <a:endParaRPr lang="en-SG"/>
        </a:p>
      </dgm:t>
    </dgm:pt>
    <dgm:pt modelId="{5872CEAF-AA32-4805-8153-A9C2B5481B69}" type="pres">
      <dgm:prSet presAssocID="{1C8B0C6E-DB5C-477F-88F2-9B98BECBD3FA}" presName="connTx" presStyleLbl="parChTrans1D2" presStyleIdx="2" presStyleCnt="3"/>
      <dgm:spPr/>
      <dgm:t>
        <a:bodyPr/>
        <a:lstStyle/>
        <a:p>
          <a:endParaRPr lang="en-SG"/>
        </a:p>
      </dgm:t>
    </dgm:pt>
    <dgm:pt modelId="{175D0628-A3C4-4E8D-8CBA-D326F7CE206E}" type="pres">
      <dgm:prSet presAssocID="{A0886A8C-B8CD-4BEB-8423-ACEE42B4F049}" presName="node" presStyleLbl="node1" presStyleIdx="2" presStyleCnt="3" custScaleX="135413" custScaleY="131908" custRadScaleRad="137425" custRadScaleInc="23760">
        <dgm:presLayoutVars>
          <dgm:bulletEnabled val="1"/>
        </dgm:presLayoutVars>
      </dgm:prSet>
      <dgm:spPr/>
      <dgm:t>
        <a:bodyPr/>
        <a:lstStyle/>
        <a:p>
          <a:endParaRPr lang="en-SG"/>
        </a:p>
      </dgm:t>
    </dgm:pt>
  </dgm:ptLst>
  <dgm:cxnLst>
    <dgm:cxn modelId="{C698CE90-2058-485B-B215-0511A50C6628}" type="presOf" srcId="{70FF1DD0-537D-4D2B-A0BA-B5C7F2B4FB1B}" destId="{BADFD9A2-9052-4FF6-8A86-13930946517A}" srcOrd="0" destOrd="0" presId="urn:microsoft.com/office/officeart/2005/8/layout/radial1"/>
    <dgm:cxn modelId="{FEF83524-69D9-4637-88E2-3C4836B75CEC}" type="presOf" srcId="{2556E881-57C9-4DE7-8359-9682AEE4EA15}" destId="{AB6B587B-77C0-4C51-BA2F-4242DE46EBC8}" srcOrd="0" destOrd="0" presId="urn:microsoft.com/office/officeart/2005/8/layout/radial1"/>
    <dgm:cxn modelId="{97751BCC-F15A-48E9-A810-2DEC9B18F5C2}" srcId="{57DC14F2-0BEF-410C-8F16-673D13FE3126}" destId="{967E028C-A27B-424C-ADBC-C11918313BBA}" srcOrd="1" destOrd="0" parTransId="{70FF1DD0-537D-4D2B-A0BA-B5C7F2B4FB1B}" sibTransId="{4C3B6540-FB35-42D3-8A54-80E6251B0CFC}"/>
    <dgm:cxn modelId="{2E1EE4F3-FAE3-4B97-9488-905716E20D8B}" srcId="{57DC14F2-0BEF-410C-8F16-673D13FE3126}" destId="{2556E881-57C9-4DE7-8359-9682AEE4EA15}" srcOrd="0" destOrd="0" parTransId="{EF771260-B164-47F9-9ACF-04FA0FC523DF}" sibTransId="{DA6AF113-4F7B-4989-B35E-DF8F774C4C66}"/>
    <dgm:cxn modelId="{F9677A1F-669D-4090-89B3-04CAB14F6FD1}" type="presOf" srcId="{967E028C-A27B-424C-ADBC-C11918313BBA}" destId="{6B4816A1-1F7B-4B7B-BDCF-D40E10F67EFE}" srcOrd="0" destOrd="0" presId="urn:microsoft.com/office/officeart/2005/8/layout/radial1"/>
    <dgm:cxn modelId="{6CA77233-D002-498F-84B8-7B520B1BAC60}" type="presOf" srcId="{1C8B0C6E-DB5C-477F-88F2-9B98BECBD3FA}" destId="{BAAC4C05-23D1-4EFC-9546-82D507028B5A}" srcOrd="0" destOrd="0" presId="urn:microsoft.com/office/officeart/2005/8/layout/radial1"/>
    <dgm:cxn modelId="{66E09513-2D5B-4112-A13C-DCAA9DC1C2E9}" type="presOf" srcId="{EF771260-B164-47F9-9ACF-04FA0FC523DF}" destId="{42CBBF7C-7355-4615-949D-C1D9425767D9}" srcOrd="1" destOrd="0" presId="urn:microsoft.com/office/officeart/2005/8/layout/radial1"/>
    <dgm:cxn modelId="{AC81A1FF-C473-45C4-9823-AF0ABC12CC5D}" type="presOf" srcId="{A754178A-C346-4902-872E-D084D8594175}" destId="{6F159741-0E7E-4819-A1B0-3C8023BDC6A9}" srcOrd="0" destOrd="0" presId="urn:microsoft.com/office/officeart/2005/8/layout/radial1"/>
    <dgm:cxn modelId="{CFE15E3D-4463-4F55-A080-0E9DECB6A224}" type="presOf" srcId="{1C8B0C6E-DB5C-477F-88F2-9B98BECBD3FA}" destId="{5872CEAF-AA32-4805-8153-A9C2B5481B69}" srcOrd="1" destOrd="0" presId="urn:microsoft.com/office/officeart/2005/8/layout/radial1"/>
    <dgm:cxn modelId="{04D90812-331E-4798-A95F-4915B84F56AC}" srcId="{A754178A-C346-4902-872E-D084D8594175}" destId="{57DC14F2-0BEF-410C-8F16-673D13FE3126}" srcOrd="0" destOrd="0" parTransId="{11A33C45-408A-4DDA-8939-CB273C252228}" sibTransId="{D313C631-ACBD-46D3-A8B0-BF4562135F76}"/>
    <dgm:cxn modelId="{88B4CFF4-7396-4BB8-8C1E-1FDEBA2249FF}" type="presOf" srcId="{A0886A8C-B8CD-4BEB-8423-ACEE42B4F049}" destId="{175D0628-A3C4-4E8D-8CBA-D326F7CE206E}" srcOrd="0" destOrd="0" presId="urn:microsoft.com/office/officeart/2005/8/layout/radial1"/>
    <dgm:cxn modelId="{2DA52FCC-65C9-4B87-B7B5-AFB0403773DF}" srcId="{57DC14F2-0BEF-410C-8F16-673D13FE3126}" destId="{A0886A8C-B8CD-4BEB-8423-ACEE42B4F049}" srcOrd="2" destOrd="0" parTransId="{1C8B0C6E-DB5C-477F-88F2-9B98BECBD3FA}" sibTransId="{820FC322-2E56-45FE-A2B1-F3F60E8EF0C1}"/>
    <dgm:cxn modelId="{CB99E828-A78D-4796-94A4-43AD7C6B650B}" type="presOf" srcId="{EF771260-B164-47F9-9ACF-04FA0FC523DF}" destId="{4A6922BF-20F8-4342-B77B-BF572C5467C1}" srcOrd="0" destOrd="0" presId="urn:microsoft.com/office/officeart/2005/8/layout/radial1"/>
    <dgm:cxn modelId="{7F21191A-7A95-4D5D-BF81-26E715B20E69}" type="presOf" srcId="{70FF1DD0-537D-4D2B-A0BA-B5C7F2B4FB1B}" destId="{BFD25855-D64E-4E8A-8F7E-B97BECAB340F}" srcOrd="1" destOrd="0" presId="urn:microsoft.com/office/officeart/2005/8/layout/radial1"/>
    <dgm:cxn modelId="{469BBD0D-4CCA-41EB-BE2D-978C71450894}" type="presOf" srcId="{57DC14F2-0BEF-410C-8F16-673D13FE3126}" destId="{D9E07DAF-2EA7-4882-B10B-8DC82F3165F0}" srcOrd="0" destOrd="0" presId="urn:microsoft.com/office/officeart/2005/8/layout/radial1"/>
    <dgm:cxn modelId="{A3B49652-2CC6-4D39-8B8E-3F82EF8850A7}" type="presParOf" srcId="{6F159741-0E7E-4819-A1B0-3C8023BDC6A9}" destId="{D9E07DAF-2EA7-4882-B10B-8DC82F3165F0}" srcOrd="0" destOrd="0" presId="urn:microsoft.com/office/officeart/2005/8/layout/radial1"/>
    <dgm:cxn modelId="{08FAF7BA-4EFA-4607-8D70-B30C5F04E3ED}" type="presParOf" srcId="{6F159741-0E7E-4819-A1B0-3C8023BDC6A9}" destId="{4A6922BF-20F8-4342-B77B-BF572C5467C1}" srcOrd="1" destOrd="0" presId="urn:microsoft.com/office/officeart/2005/8/layout/radial1"/>
    <dgm:cxn modelId="{C72BDEB3-021C-4EFF-9BBF-FEB51F0B7DF8}" type="presParOf" srcId="{4A6922BF-20F8-4342-B77B-BF572C5467C1}" destId="{42CBBF7C-7355-4615-949D-C1D9425767D9}" srcOrd="0" destOrd="0" presId="urn:microsoft.com/office/officeart/2005/8/layout/radial1"/>
    <dgm:cxn modelId="{600B1E3C-C847-4A5D-A7AD-2DAD17ACAD84}" type="presParOf" srcId="{6F159741-0E7E-4819-A1B0-3C8023BDC6A9}" destId="{AB6B587B-77C0-4C51-BA2F-4242DE46EBC8}" srcOrd="2" destOrd="0" presId="urn:microsoft.com/office/officeart/2005/8/layout/radial1"/>
    <dgm:cxn modelId="{762CE4E4-7844-4AA1-A7D1-6CC326190BF7}" type="presParOf" srcId="{6F159741-0E7E-4819-A1B0-3C8023BDC6A9}" destId="{BADFD9A2-9052-4FF6-8A86-13930946517A}" srcOrd="3" destOrd="0" presId="urn:microsoft.com/office/officeart/2005/8/layout/radial1"/>
    <dgm:cxn modelId="{F13A17D3-7FA8-41D9-AC15-DDC4552F3A37}" type="presParOf" srcId="{BADFD9A2-9052-4FF6-8A86-13930946517A}" destId="{BFD25855-D64E-4E8A-8F7E-B97BECAB340F}" srcOrd="0" destOrd="0" presId="urn:microsoft.com/office/officeart/2005/8/layout/radial1"/>
    <dgm:cxn modelId="{9C51F1E7-D7B1-4A44-A593-1EE318F92EF8}" type="presParOf" srcId="{6F159741-0E7E-4819-A1B0-3C8023BDC6A9}" destId="{6B4816A1-1F7B-4B7B-BDCF-D40E10F67EFE}" srcOrd="4" destOrd="0" presId="urn:microsoft.com/office/officeart/2005/8/layout/radial1"/>
    <dgm:cxn modelId="{1E825027-6DFA-4216-8908-FDE81F3B6805}" type="presParOf" srcId="{6F159741-0E7E-4819-A1B0-3C8023BDC6A9}" destId="{BAAC4C05-23D1-4EFC-9546-82D507028B5A}" srcOrd="5" destOrd="0" presId="urn:microsoft.com/office/officeart/2005/8/layout/radial1"/>
    <dgm:cxn modelId="{C74526DA-C4B1-4AC7-B9ED-16539DCE84FC}" type="presParOf" srcId="{BAAC4C05-23D1-4EFC-9546-82D507028B5A}" destId="{5872CEAF-AA32-4805-8153-A9C2B5481B69}" srcOrd="0" destOrd="0" presId="urn:microsoft.com/office/officeart/2005/8/layout/radial1"/>
    <dgm:cxn modelId="{A9749CA8-740B-489B-8261-B16968D75C88}" type="presParOf" srcId="{6F159741-0E7E-4819-A1B0-3C8023BDC6A9}" destId="{175D0628-A3C4-4E8D-8CBA-D326F7CE206E}" srcOrd="6"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07DAF-2EA7-4882-B10B-8DC82F3165F0}">
      <dsp:nvSpPr>
        <dsp:cNvPr id="0" name=""/>
        <dsp:cNvSpPr/>
      </dsp:nvSpPr>
      <dsp:spPr>
        <a:xfrm>
          <a:off x="3353561" y="1337589"/>
          <a:ext cx="2693838" cy="26295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120,000 participants since 1992</a:t>
          </a:r>
          <a:endParaRPr lang="en-US" sz="2900" kern="1200" dirty="0"/>
        </a:p>
      </dsp:txBody>
      <dsp:txXfrm>
        <a:off x="3748064" y="1722675"/>
        <a:ext cx="1904832" cy="1859362"/>
      </dsp:txXfrm>
    </dsp:sp>
    <dsp:sp modelId="{4A6922BF-20F8-4342-B77B-BF572C5467C1}">
      <dsp:nvSpPr>
        <dsp:cNvPr id="0" name=""/>
        <dsp:cNvSpPr/>
      </dsp:nvSpPr>
      <dsp:spPr>
        <a:xfrm rot="12135367">
          <a:off x="2166249" y="1875195"/>
          <a:ext cx="1342051" cy="29344"/>
        </a:xfrm>
        <a:custGeom>
          <a:avLst/>
          <a:gdLst/>
          <a:ahLst/>
          <a:cxnLst/>
          <a:rect l="0" t="0" r="0" b="0"/>
          <a:pathLst>
            <a:path>
              <a:moveTo>
                <a:pt x="0" y="14672"/>
              </a:moveTo>
              <a:lnTo>
                <a:pt x="1342051" y="146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rot="10800000">
        <a:off x="2803724" y="1856315"/>
        <a:ext cx="67102" cy="67102"/>
      </dsp:txXfrm>
    </dsp:sp>
    <dsp:sp modelId="{AB6B587B-77C0-4C51-BA2F-4242DE46EBC8}">
      <dsp:nvSpPr>
        <dsp:cNvPr id="0" name=""/>
        <dsp:cNvSpPr/>
      </dsp:nvSpPr>
      <dsp:spPr>
        <a:xfrm>
          <a:off x="529715" y="461637"/>
          <a:ext cx="1756872" cy="16867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smtClean="0">
              <a:solidFill>
                <a:schemeClr val="bg1"/>
              </a:solidFill>
            </a:rPr>
            <a:t>Working with more than 40 partners  </a:t>
          </a:r>
          <a:endParaRPr lang="en-SG" sz="2000" kern="1200" dirty="0">
            <a:solidFill>
              <a:schemeClr val="bg1"/>
            </a:solidFill>
          </a:endParaRPr>
        </a:p>
      </dsp:txBody>
      <dsp:txXfrm>
        <a:off x="787003" y="708658"/>
        <a:ext cx="1242296" cy="1192720"/>
      </dsp:txXfrm>
    </dsp:sp>
    <dsp:sp modelId="{BADFD9A2-9052-4FF6-8A86-13930946517A}">
      <dsp:nvSpPr>
        <dsp:cNvPr id="0" name=""/>
        <dsp:cNvSpPr/>
      </dsp:nvSpPr>
      <dsp:spPr>
        <a:xfrm rot="20026098">
          <a:off x="5862696" y="1872716"/>
          <a:ext cx="780474" cy="29344"/>
        </a:xfrm>
        <a:custGeom>
          <a:avLst/>
          <a:gdLst/>
          <a:ahLst/>
          <a:cxnLst/>
          <a:rect l="0" t="0" r="0" b="0"/>
          <a:pathLst>
            <a:path>
              <a:moveTo>
                <a:pt x="0" y="14672"/>
              </a:moveTo>
              <a:lnTo>
                <a:pt x="780474" y="146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6233422" y="1867876"/>
        <a:ext cx="39023" cy="39023"/>
      </dsp:txXfrm>
    </dsp:sp>
    <dsp:sp modelId="{6B4816A1-1F7B-4B7B-BDCF-D40E10F67EFE}">
      <dsp:nvSpPr>
        <dsp:cNvPr id="0" name=""/>
        <dsp:cNvSpPr/>
      </dsp:nvSpPr>
      <dsp:spPr>
        <a:xfrm>
          <a:off x="6456038" y="0"/>
          <a:ext cx="2516142" cy="23347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400" kern="1200" dirty="0" smtClean="0">
              <a:solidFill>
                <a:schemeClr val="bg1"/>
              </a:solidFill>
            </a:rPr>
            <a:t>Involving 170 countries and territories</a:t>
          </a:r>
          <a:endParaRPr lang="en-SG" sz="2400" kern="1200" dirty="0"/>
        </a:p>
      </dsp:txBody>
      <dsp:txXfrm>
        <a:off x="6824518" y="341922"/>
        <a:ext cx="1779182" cy="1650948"/>
      </dsp:txXfrm>
    </dsp:sp>
    <dsp:sp modelId="{BAAC4C05-23D1-4EFC-9546-82D507028B5A}">
      <dsp:nvSpPr>
        <dsp:cNvPr id="0" name=""/>
        <dsp:cNvSpPr/>
      </dsp:nvSpPr>
      <dsp:spPr>
        <a:xfrm rot="9881913">
          <a:off x="2979294" y="3049511"/>
          <a:ext cx="431903" cy="29344"/>
        </a:xfrm>
        <a:custGeom>
          <a:avLst/>
          <a:gdLst/>
          <a:ahLst/>
          <a:cxnLst/>
          <a:rect l="0" t="0" r="0" b="0"/>
          <a:pathLst>
            <a:path>
              <a:moveTo>
                <a:pt x="0" y="14672"/>
              </a:moveTo>
              <a:lnTo>
                <a:pt x="431903" y="146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rot="10800000">
        <a:off x="3184448" y="3053385"/>
        <a:ext cx="21595" cy="21595"/>
      </dsp:txXfrm>
    </dsp:sp>
    <dsp:sp modelId="{175D0628-A3C4-4E8D-8CBA-D326F7CE206E}">
      <dsp:nvSpPr>
        <dsp:cNvPr id="0" name=""/>
        <dsp:cNvSpPr/>
      </dsp:nvSpPr>
      <dsp:spPr>
        <a:xfrm>
          <a:off x="929782" y="2376270"/>
          <a:ext cx="2096212" cy="20419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SG" sz="2000" kern="1200" dirty="0" smtClean="0"/>
            <a:t>300-400 programmes/year </a:t>
          </a:r>
          <a:endParaRPr lang="en-SG" sz="2000" kern="1200" dirty="0"/>
        </a:p>
      </dsp:txBody>
      <dsp:txXfrm>
        <a:off x="1236765" y="2675307"/>
        <a:ext cx="1482246" cy="144388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0.4437</cdr:x>
      <cdr:y>0.77143</cdr:y>
    </cdr:from>
    <cdr:to>
      <cdr:x>0.65136</cdr:x>
      <cdr:y>0.83829</cdr:y>
    </cdr:to>
    <cdr:sp macro="" textlink="">
      <cdr:nvSpPr>
        <cdr:cNvPr id="3" name="TextBox 2"/>
        <cdr:cNvSpPr txBox="1"/>
      </cdr:nvSpPr>
      <cdr:spPr>
        <a:xfrm xmlns:a="http://schemas.openxmlformats.org/drawingml/2006/main">
          <a:off x="3674024" y="4139768"/>
          <a:ext cx="1719510" cy="3587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solidFill>
                <a:schemeClr val="tx1"/>
              </a:solidFill>
              <a:latin typeface="Gill Sans MT" panose="020B0502020104020203" pitchFamily="34" charset="0"/>
            </a:rPr>
            <a:t>Local Level</a:t>
          </a:r>
          <a:endParaRPr lang="en-GB" sz="1800" dirty="0">
            <a:solidFill>
              <a:schemeClr val="tx1"/>
            </a:solidFill>
            <a:latin typeface="Gill Sans MT" panose="020B0502020104020203"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82118" cy="464820"/>
          </a:xfrm>
          <a:prstGeom prst="rect">
            <a:avLst/>
          </a:prstGeom>
        </p:spPr>
        <p:txBody>
          <a:bodyPr vert="horz" lIns="93177" tIns="46589" rIns="93177" bIns="46589" rtlCol="0"/>
          <a:lstStyle>
            <a:lvl1pPr algn="l">
              <a:defRPr sz="1200"/>
            </a:lvl1pPr>
          </a:lstStyle>
          <a:p>
            <a:endParaRPr lang="en-SG"/>
          </a:p>
        </p:txBody>
      </p:sp>
      <p:sp>
        <p:nvSpPr>
          <p:cNvPr id="3" name="Date Placeholder 2"/>
          <p:cNvSpPr>
            <a:spLocks noGrp="1"/>
          </p:cNvSpPr>
          <p:nvPr>
            <p:ph type="dt" sz="quarter" idx="1"/>
          </p:nvPr>
        </p:nvSpPr>
        <p:spPr>
          <a:xfrm>
            <a:off x="3898104" y="2"/>
            <a:ext cx="2982118" cy="464820"/>
          </a:xfrm>
          <a:prstGeom prst="rect">
            <a:avLst/>
          </a:prstGeom>
        </p:spPr>
        <p:txBody>
          <a:bodyPr vert="horz" lIns="93177" tIns="46589" rIns="93177" bIns="46589" rtlCol="0"/>
          <a:lstStyle>
            <a:lvl1pPr algn="r">
              <a:defRPr sz="1200"/>
            </a:lvl1pPr>
          </a:lstStyle>
          <a:p>
            <a:fld id="{E9727384-22FF-40ED-9A65-3782D1C86E83}" type="datetimeFigureOut">
              <a:rPr lang="en-SG" smtClean="0"/>
              <a:t>25/6/2018</a:t>
            </a:fld>
            <a:endParaRPr lang="en-SG"/>
          </a:p>
        </p:txBody>
      </p:sp>
      <p:sp>
        <p:nvSpPr>
          <p:cNvPr id="4" name="Footer Placeholder 3"/>
          <p:cNvSpPr>
            <a:spLocks noGrp="1"/>
          </p:cNvSpPr>
          <p:nvPr>
            <p:ph type="ftr" sz="quarter" idx="2"/>
          </p:nvPr>
        </p:nvSpPr>
        <p:spPr>
          <a:xfrm>
            <a:off x="3" y="8829970"/>
            <a:ext cx="2982118" cy="464820"/>
          </a:xfrm>
          <a:prstGeom prst="rect">
            <a:avLst/>
          </a:prstGeom>
        </p:spPr>
        <p:txBody>
          <a:bodyPr vert="horz" lIns="93177" tIns="46589" rIns="93177" bIns="46589" rtlCol="0" anchor="b"/>
          <a:lstStyle>
            <a:lvl1pPr algn="l">
              <a:defRPr sz="1200"/>
            </a:lvl1pPr>
          </a:lstStyle>
          <a:p>
            <a:endParaRPr lang="en-SG"/>
          </a:p>
        </p:txBody>
      </p:sp>
      <p:sp>
        <p:nvSpPr>
          <p:cNvPr id="5" name="Slide Number Placeholder 4"/>
          <p:cNvSpPr>
            <a:spLocks noGrp="1"/>
          </p:cNvSpPr>
          <p:nvPr>
            <p:ph type="sldNum" sz="quarter" idx="3"/>
          </p:nvPr>
        </p:nvSpPr>
        <p:spPr>
          <a:xfrm>
            <a:off x="3898104" y="8829970"/>
            <a:ext cx="2982118" cy="464820"/>
          </a:xfrm>
          <a:prstGeom prst="rect">
            <a:avLst/>
          </a:prstGeom>
        </p:spPr>
        <p:txBody>
          <a:bodyPr vert="horz" lIns="93177" tIns="46589" rIns="93177" bIns="46589" rtlCol="0" anchor="b"/>
          <a:lstStyle>
            <a:lvl1pPr algn="r">
              <a:defRPr sz="1200"/>
            </a:lvl1pPr>
          </a:lstStyle>
          <a:p>
            <a:fld id="{BD7FE6B9-C268-46DF-B3E4-88C3B8D6079D}" type="slidenum">
              <a:rPr lang="en-SG" smtClean="0"/>
              <a:t>‹#›</a:t>
            </a:fld>
            <a:endParaRPr lang="en-SG"/>
          </a:p>
        </p:txBody>
      </p:sp>
    </p:spTree>
    <p:extLst>
      <p:ext uri="{BB962C8B-B14F-4D97-AF65-F5344CB8AC3E}">
        <p14:creationId xmlns:p14="http://schemas.microsoft.com/office/powerpoint/2010/main" val="1401909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82118"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898104" y="2"/>
            <a:ext cx="2982118" cy="464820"/>
          </a:xfrm>
          <a:prstGeom prst="rect">
            <a:avLst/>
          </a:prstGeom>
        </p:spPr>
        <p:txBody>
          <a:bodyPr vert="horz" lIns="93177" tIns="46589" rIns="93177" bIns="46589" rtlCol="0"/>
          <a:lstStyle>
            <a:lvl1pPr algn="r">
              <a:defRPr sz="1200"/>
            </a:lvl1pPr>
          </a:lstStyle>
          <a:p>
            <a:fld id="{2998E546-C325-4D84-983E-90DFFAF47D8F}" type="datetimeFigureOut">
              <a:rPr lang="en-GB" smtClean="0"/>
              <a:t>25/06/2018</a:t>
            </a:fld>
            <a:endParaRPr lang="en-GB"/>
          </a:p>
        </p:txBody>
      </p:sp>
      <p:sp>
        <p:nvSpPr>
          <p:cNvPr id="4" name="Slide Image Placeholder 3"/>
          <p:cNvSpPr>
            <a:spLocks noGrp="1" noRot="1" noChangeAspect="1"/>
          </p:cNvSpPr>
          <p:nvPr>
            <p:ph type="sldImg" idx="2"/>
          </p:nvPr>
        </p:nvSpPr>
        <p:spPr>
          <a:xfrm>
            <a:off x="1116013" y="696913"/>
            <a:ext cx="4649787" cy="3487737"/>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8829970"/>
            <a:ext cx="2982118"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898104" y="8829970"/>
            <a:ext cx="2982118" cy="464820"/>
          </a:xfrm>
          <a:prstGeom prst="rect">
            <a:avLst/>
          </a:prstGeom>
        </p:spPr>
        <p:txBody>
          <a:bodyPr vert="horz" lIns="93177" tIns="46589" rIns="93177" bIns="46589" rtlCol="0" anchor="b"/>
          <a:lstStyle>
            <a:lvl1pPr algn="r">
              <a:defRPr sz="1200"/>
            </a:lvl1pPr>
          </a:lstStyle>
          <a:p>
            <a:fld id="{ABDAD617-5E89-4739-84CB-4F3087F82C43}" type="slidenum">
              <a:rPr lang="en-GB" smtClean="0"/>
              <a:t>‹#›</a:t>
            </a:fld>
            <a:endParaRPr lang="en-GB"/>
          </a:p>
        </p:txBody>
      </p:sp>
    </p:spTree>
    <p:extLst>
      <p:ext uri="{BB962C8B-B14F-4D97-AF65-F5344CB8AC3E}">
        <p14:creationId xmlns:p14="http://schemas.microsoft.com/office/powerpoint/2010/main" val="3611269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sz="1200" kern="1200" dirty="0" smtClean="0">
                <a:solidFill>
                  <a:schemeClr val="tx1"/>
                </a:solidFill>
                <a:effectLst/>
                <a:latin typeface="+mn-lt"/>
                <a:ea typeface="+mn-ea"/>
                <a:cs typeface="+mn-cs"/>
              </a:rPr>
              <a:t>Good afternoon Ladies</a:t>
            </a:r>
            <a:r>
              <a:rPr lang="en-SG" sz="1200" kern="1200" baseline="0" dirty="0" smtClean="0">
                <a:solidFill>
                  <a:schemeClr val="tx1"/>
                </a:solidFill>
                <a:effectLst/>
                <a:latin typeface="+mn-lt"/>
                <a:ea typeface="+mn-ea"/>
                <a:cs typeface="+mn-cs"/>
              </a:rPr>
              <a:t> and Gentleman</a:t>
            </a:r>
            <a:r>
              <a:rPr lang="en-SG" sz="1200" kern="1200" dirty="0" smtClean="0">
                <a:solidFill>
                  <a:schemeClr val="tx1"/>
                </a:solidFill>
                <a:effectLst/>
                <a:latin typeface="+mn-lt"/>
                <a:ea typeface="+mn-ea"/>
                <a:cs typeface="+mn-cs"/>
              </a:rPr>
              <a:t>. Thank you for giving me the floor. My</a:t>
            </a:r>
            <a:r>
              <a:rPr lang="en-SG" sz="1200" kern="1200" baseline="0" dirty="0" smtClean="0">
                <a:solidFill>
                  <a:schemeClr val="tx1"/>
                </a:solidFill>
                <a:effectLst/>
                <a:latin typeface="+mn-lt"/>
                <a:ea typeface="+mn-ea"/>
                <a:cs typeface="+mn-cs"/>
              </a:rPr>
              <a:t> name is </a:t>
            </a:r>
            <a:r>
              <a:rPr lang="en-SG" sz="1200" kern="1200" dirty="0" smtClean="0">
                <a:solidFill>
                  <a:schemeClr val="tx1"/>
                </a:solidFill>
                <a:effectLst/>
                <a:latin typeface="+mn-lt"/>
                <a:ea typeface="+mn-ea"/>
                <a:cs typeface="+mn-cs"/>
              </a:rPr>
              <a:t>Mitchel Lee</a:t>
            </a:r>
            <a:r>
              <a:rPr lang="en-SG" sz="1200" kern="1200" baseline="0" dirty="0" smtClean="0">
                <a:solidFill>
                  <a:schemeClr val="tx1"/>
                </a:solidFill>
                <a:effectLst/>
                <a:latin typeface="+mn-lt"/>
                <a:ea typeface="+mn-ea"/>
                <a:cs typeface="+mn-cs"/>
              </a:rPr>
              <a:t>, Deputy Director of International Programmes, </a:t>
            </a:r>
            <a:r>
              <a:rPr lang="en-SG" sz="1200" kern="1200" dirty="0" smtClean="0">
                <a:solidFill>
                  <a:schemeClr val="tx1"/>
                </a:solidFill>
                <a:effectLst/>
                <a:latin typeface="+mn-lt"/>
                <a:ea typeface="+mn-ea"/>
                <a:cs typeface="+mn-cs"/>
              </a:rPr>
              <a:t>Technical Cooperation Directorate,</a:t>
            </a:r>
            <a:r>
              <a:rPr lang="en-SG" sz="1200" kern="1200" baseline="0" dirty="0" smtClean="0">
                <a:solidFill>
                  <a:schemeClr val="tx1"/>
                </a:solidFill>
                <a:effectLst/>
                <a:latin typeface="+mn-lt"/>
                <a:ea typeface="+mn-ea"/>
                <a:cs typeface="+mn-cs"/>
              </a:rPr>
              <a:t> of the Singapore Ministry of Foreign Affairs</a:t>
            </a:r>
            <a:r>
              <a:rPr lang="en-SG" sz="1200" kern="1200" dirty="0" smtClean="0">
                <a:solidFill>
                  <a:schemeClr val="tx1"/>
                </a:solidFill>
                <a:effectLst/>
                <a:latin typeface="+mn-lt"/>
                <a:ea typeface="+mn-ea"/>
                <a:cs typeface="+mn-cs"/>
              </a:rPr>
              <a:t>. Today, I</a:t>
            </a:r>
            <a:r>
              <a:rPr lang="en-SG" sz="1200" kern="1200" baseline="0" dirty="0" smtClean="0">
                <a:solidFill>
                  <a:schemeClr val="tx1"/>
                </a:solidFill>
                <a:effectLst/>
                <a:latin typeface="+mn-lt"/>
                <a:ea typeface="+mn-ea"/>
                <a:cs typeface="+mn-cs"/>
              </a:rPr>
              <a:t> will be presenting on the Singapore Cooperation Programme, otherwise known as the SCP. </a:t>
            </a:r>
            <a:endParaRPr lang="en-GB" dirty="0"/>
          </a:p>
        </p:txBody>
      </p:sp>
      <p:sp>
        <p:nvSpPr>
          <p:cNvPr id="4" name="Slide Number Placeholder 3"/>
          <p:cNvSpPr>
            <a:spLocks noGrp="1"/>
          </p:cNvSpPr>
          <p:nvPr>
            <p:ph type="sldNum" sz="quarter" idx="10"/>
          </p:nvPr>
        </p:nvSpPr>
        <p:spPr/>
        <p:txBody>
          <a:bodyPr/>
          <a:lstStyle/>
          <a:p>
            <a:fld id="{ABDAD617-5E89-4739-84CB-4F3087F82C43}" type="slidenum">
              <a:rPr lang="en-GB" smtClean="0"/>
              <a:t>1</a:t>
            </a:fld>
            <a:endParaRPr lang="en-GB"/>
          </a:p>
        </p:txBody>
      </p:sp>
    </p:spTree>
    <p:extLst>
      <p:ext uri="{BB962C8B-B14F-4D97-AF65-F5344CB8AC3E}">
        <p14:creationId xmlns:p14="http://schemas.microsoft.com/office/powerpoint/2010/main" val="1970509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07000"/>
              </a:lnSpc>
              <a:spcAft>
                <a:spcPts val="0"/>
              </a:spcAft>
              <a:buFont typeface="Symbol" panose="05050102010706020507" pitchFamily="18" charset="2"/>
              <a:buNone/>
            </a:pPr>
            <a:r>
              <a:rPr lang="en-SG"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For example, the Singapore Government is now supporting two of our local NGOs , Mercy Relief and Lien Aid to provide water solutions to villagers. Around (how many) villagers have benefitted so far in villages in Cambodia, Myanmar and Timor-Leste.</a:t>
            </a:r>
            <a:endParaRPr lang="en-SG"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DAD617-5E89-4739-84CB-4F3087F82C43}" type="slidenum">
              <a:rPr lang="en-GB" smtClean="0"/>
              <a:t>10</a:t>
            </a:fld>
            <a:endParaRPr lang="en-GB"/>
          </a:p>
        </p:txBody>
      </p:sp>
    </p:spTree>
    <p:extLst>
      <p:ext uri="{BB962C8B-B14F-4D97-AF65-F5344CB8AC3E}">
        <p14:creationId xmlns:p14="http://schemas.microsoft.com/office/powerpoint/2010/main" val="322681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SG" sz="1200" kern="1200" baseline="0" dirty="0" smtClean="0">
                <a:solidFill>
                  <a:schemeClr val="tx1"/>
                </a:solidFill>
                <a:effectLst/>
                <a:latin typeface="+mn-lt"/>
                <a:ea typeface="+mn-ea"/>
                <a:cs typeface="+mn-cs"/>
              </a:rPr>
              <a:t>Another example of how we have been innovative in our approach towards fostering South-South and Triangular Cooperation is Singapore’s recent partnership with Argentina to help the South. Last year, Singapore signed an MOU with Argentina </a:t>
            </a:r>
            <a:r>
              <a:rPr lang="en-SG" sz="1200" kern="1200" dirty="0" smtClean="0">
                <a:solidFill>
                  <a:schemeClr val="tx1"/>
                </a:solidFill>
                <a:effectLst/>
                <a:latin typeface="+mn-lt"/>
                <a:ea typeface="+mn-ea"/>
                <a:cs typeface="+mn-cs"/>
              </a:rPr>
              <a:t>on Technical Cooperation </a:t>
            </a:r>
            <a:r>
              <a:rPr lang="en-SG" sz="1200" kern="1200" baseline="0" dirty="0" smtClean="0">
                <a:solidFill>
                  <a:schemeClr val="tx1"/>
                </a:solidFill>
                <a:effectLst/>
                <a:latin typeface="+mn-lt"/>
                <a:ea typeface="+mn-ea"/>
                <a:cs typeface="+mn-cs"/>
              </a:rPr>
              <a:t>to share our respective strengths in areas such as Smart Nation Initiatives, and Food Safety.</a:t>
            </a:r>
          </a:p>
          <a:p>
            <a:pPr marL="0" lvl="0" indent="0">
              <a:buFont typeface="Arial" panose="020B0604020202020204" pitchFamily="34" charset="0"/>
              <a:buNone/>
            </a:pPr>
            <a:endParaRPr lang="en-SG"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GB" sz="1200" kern="1200" dirty="0" smtClean="0">
                <a:solidFill>
                  <a:schemeClr val="tx1"/>
                </a:solidFill>
                <a:effectLst/>
                <a:latin typeface="+mn-lt"/>
                <a:ea typeface="+mn-ea"/>
                <a:cs typeface="+mn-cs"/>
              </a:rPr>
              <a:t>We started off with</a:t>
            </a:r>
            <a:r>
              <a:rPr lang="en-GB" sz="1200" kern="1200" baseline="0" dirty="0" smtClean="0">
                <a:solidFill>
                  <a:schemeClr val="tx1"/>
                </a:solidFill>
                <a:effectLst/>
                <a:latin typeface="+mn-lt"/>
                <a:ea typeface="+mn-ea"/>
                <a:cs typeface="+mn-cs"/>
              </a:rPr>
              <a:t> a p</a:t>
            </a:r>
            <a:r>
              <a:rPr lang="en-GB" sz="1200" kern="1200" dirty="0" smtClean="0">
                <a:solidFill>
                  <a:schemeClr val="tx1"/>
                </a:solidFill>
                <a:effectLst/>
                <a:latin typeface="+mn-lt"/>
                <a:ea typeface="+mn-ea"/>
                <a:cs typeface="+mn-cs"/>
              </a:rPr>
              <a:t>ilot course on “Smart Nation Initiatives” which</a:t>
            </a:r>
            <a:r>
              <a:rPr lang="en-GB" sz="1200" kern="1200" baseline="0" dirty="0" smtClean="0">
                <a:solidFill>
                  <a:schemeClr val="tx1"/>
                </a:solidFill>
                <a:effectLst/>
                <a:latin typeface="+mn-lt"/>
                <a:ea typeface="+mn-ea"/>
                <a:cs typeface="+mn-cs"/>
              </a:rPr>
              <a:t> was held in Singapore.  </a:t>
            </a:r>
            <a:endParaRPr lang="en-SG"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SG" sz="1200" kern="1200" dirty="0" smtClean="0">
                <a:solidFill>
                  <a:schemeClr val="tx1"/>
                </a:solidFill>
                <a:effectLst/>
                <a:latin typeface="+mn-lt"/>
                <a:ea typeface="+mn-ea"/>
                <a:cs typeface="+mn-cs"/>
              </a:rPr>
              <a:t>This</a:t>
            </a:r>
            <a:r>
              <a:rPr lang="en-SG" sz="1200" kern="1200" baseline="0" dirty="0" smtClean="0">
                <a:solidFill>
                  <a:schemeClr val="tx1"/>
                </a:solidFill>
                <a:effectLst/>
                <a:latin typeface="+mn-lt"/>
                <a:ea typeface="+mn-ea"/>
                <a:cs typeface="+mn-cs"/>
              </a:rPr>
              <a:t> course brought together e</a:t>
            </a:r>
            <a:r>
              <a:rPr lang="en-SG" sz="1200" kern="1200" dirty="0" smtClean="0">
                <a:solidFill>
                  <a:schemeClr val="tx1"/>
                </a:solidFill>
                <a:effectLst/>
                <a:latin typeface="+mn-lt"/>
                <a:ea typeface="+mn-ea"/>
                <a:cs typeface="+mn-cs"/>
              </a:rPr>
              <a:t>xperts and trainers from Singapore’s Lee Kuan Yew School of Public Policy and Argentina’s Ministry of Modernisation to share their experience with 22 participants from the Southeast</a:t>
            </a:r>
            <a:r>
              <a:rPr lang="en-SG" sz="1200" kern="1200" baseline="0" dirty="0" smtClean="0">
                <a:solidFill>
                  <a:schemeClr val="tx1"/>
                </a:solidFill>
                <a:effectLst/>
                <a:latin typeface="+mn-lt"/>
                <a:ea typeface="+mn-ea"/>
                <a:cs typeface="+mn-cs"/>
              </a:rPr>
              <a:t> Asian</a:t>
            </a:r>
            <a:r>
              <a:rPr lang="en-SG" sz="1200" kern="1200" dirty="0" smtClean="0">
                <a:solidFill>
                  <a:schemeClr val="tx1"/>
                </a:solidFill>
                <a:effectLst/>
                <a:latin typeface="+mn-lt"/>
                <a:ea typeface="+mn-ea"/>
                <a:cs typeface="+mn-cs"/>
              </a:rPr>
              <a:t> region. We</a:t>
            </a:r>
            <a:r>
              <a:rPr lang="en-SG" sz="1200" kern="1200" baseline="0" dirty="0" smtClean="0">
                <a:solidFill>
                  <a:schemeClr val="tx1"/>
                </a:solidFill>
                <a:effectLst/>
                <a:latin typeface="+mn-lt"/>
                <a:ea typeface="+mn-ea"/>
                <a:cs typeface="+mn-cs"/>
              </a:rPr>
              <a:t> are working toward hosting another programme on “Smart Nation Initiatives” in Buenos Aires , this time for South American participants.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SG"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SG"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DAD617-5E89-4739-84CB-4F3087F82C43}" type="slidenum">
              <a:rPr lang="en-GB" smtClean="0"/>
              <a:t>11</a:t>
            </a:fld>
            <a:endParaRPr lang="en-GB"/>
          </a:p>
        </p:txBody>
      </p:sp>
    </p:spTree>
    <p:extLst>
      <p:ext uri="{BB962C8B-B14F-4D97-AF65-F5344CB8AC3E}">
        <p14:creationId xmlns:p14="http://schemas.microsoft.com/office/powerpoint/2010/main" val="322681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SG" sz="1200" kern="1200" dirty="0" smtClean="0">
                <a:solidFill>
                  <a:schemeClr val="tx1"/>
                </a:solidFill>
                <a:effectLst/>
                <a:latin typeface="+mn-lt"/>
                <a:ea typeface="+mn-ea"/>
                <a:cs typeface="+mn-cs"/>
              </a:rPr>
              <a:t>The goal of this</a:t>
            </a:r>
            <a:r>
              <a:rPr lang="en-SG" sz="1200" kern="1200" baseline="0" dirty="0" smtClean="0">
                <a:solidFill>
                  <a:schemeClr val="tx1"/>
                </a:solidFill>
                <a:effectLst/>
                <a:latin typeface="+mn-lt"/>
                <a:ea typeface="+mn-ea"/>
                <a:cs typeface="+mn-cs"/>
              </a:rPr>
              <a:t> </a:t>
            </a:r>
            <a:r>
              <a:rPr lang="en-SG" sz="1200" kern="1200" dirty="0" smtClean="0">
                <a:solidFill>
                  <a:schemeClr val="tx1"/>
                </a:solidFill>
                <a:effectLst/>
                <a:latin typeface="+mn-lt"/>
                <a:ea typeface="+mn-ea"/>
                <a:cs typeface="+mn-cs"/>
              </a:rPr>
              <a:t>course was to leverage on technological solutions for sustainable development, by providing participants with good insights on how to facilitate effective collaboration among governmental organisations, experts, and private sector actors, to implement holistic and integrated solutions through site visits, discussions, and presentations.</a:t>
            </a:r>
          </a:p>
          <a:p>
            <a:pPr marL="0" lvl="0" indent="0">
              <a:buFont typeface="Arial" panose="020B0604020202020204" pitchFamily="34" charset="0"/>
              <a:buNone/>
            </a:pPr>
            <a:endParaRPr lang="en-SG"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SG" sz="1200" kern="1200" dirty="0" smtClean="0">
                <a:solidFill>
                  <a:schemeClr val="tx1"/>
                </a:solidFill>
                <a:effectLst/>
                <a:latin typeface="+mn-lt"/>
                <a:ea typeface="+mn-ea"/>
                <a:cs typeface="+mn-cs"/>
              </a:rPr>
              <a:t>The course included sessions on making estates more inclusive and elderly-friendly, smart solutions on going green and urban liveability, creating citizen-centric digital services, site visits to relevant agencies, and perspectives from Argentina.</a:t>
            </a:r>
          </a:p>
          <a:p>
            <a:pPr marL="0" lvl="0" indent="0">
              <a:buFont typeface="Arial" panose="020B0604020202020204" pitchFamily="34" charset="0"/>
              <a:buNone/>
            </a:pPr>
            <a:endParaRPr lang="en-SG"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SG" sz="1200" kern="1200" dirty="0" smtClean="0">
                <a:solidFill>
                  <a:schemeClr val="tx1"/>
                </a:solidFill>
                <a:effectLst/>
                <a:latin typeface="+mn-lt"/>
                <a:ea typeface="+mn-ea"/>
                <a:cs typeface="+mn-cs"/>
              </a:rPr>
              <a:t>Although Argentina is from a different continent, there are common challenges that we share, and there is much that we can learn from each other.</a:t>
            </a:r>
            <a:r>
              <a:rPr lang="en-SG" sz="1200" kern="1200" baseline="0" dirty="0" smtClean="0">
                <a:solidFill>
                  <a:schemeClr val="tx1"/>
                </a:solidFill>
                <a:effectLst/>
                <a:latin typeface="+mn-lt"/>
                <a:ea typeface="+mn-ea"/>
                <a:cs typeface="+mn-cs"/>
              </a:rPr>
              <a:t> </a:t>
            </a:r>
            <a:r>
              <a:rPr lang="en-SG" sz="1200" kern="1200" dirty="0" smtClean="0">
                <a:solidFill>
                  <a:schemeClr val="tx1"/>
                </a:solidFill>
                <a:effectLst/>
                <a:latin typeface="+mn-lt"/>
                <a:ea typeface="+mn-ea"/>
                <a:cs typeface="+mn-cs"/>
              </a:rPr>
              <a:t>The Argentinian/Latin American perspective was also useful to augment our ASEAN experience. Many participants found Argentina’s perspective refreshing.</a:t>
            </a:r>
          </a:p>
        </p:txBody>
      </p:sp>
      <p:sp>
        <p:nvSpPr>
          <p:cNvPr id="4" name="Slide Number Placeholder 3"/>
          <p:cNvSpPr>
            <a:spLocks noGrp="1"/>
          </p:cNvSpPr>
          <p:nvPr>
            <p:ph type="sldNum" sz="quarter" idx="10"/>
          </p:nvPr>
        </p:nvSpPr>
        <p:spPr/>
        <p:txBody>
          <a:bodyPr/>
          <a:lstStyle/>
          <a:p>
            <a:fld id="{ABDAD617-5E89-4739-84CB-4F3087F82C43}" type="slidenum">
              <a:rPr lang="en-GB" smtClean="0"/>
              <a:t>12</a:t>
            </a:fld>
            <a:endParaRPr lang="en-GB"/>
          </a:p>
        </p:txBody>
      </p:sp>
    </p:spTree>
    <p:extLst>
      <p:ext uri="{BB962C8B-B14F-4D97-AF65-F5344CB8AC3E}">
        <p14:creationId xmlns:p14="http://schemas.microsoft.com/office/powerpoint/2010/main" val="458847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07000"/>
              </a:lnSpc>
              <a:spcAft>
                <a:spcPts val="0"/>
              </a:spcAft>
              <a:buFont typeface="Symbol" panose="05050102010706020507" pitchFamily="18" charset="2"/>
              <a:buNone/>
            </a:pPr>
            <a:r>
              <a:rPr lang="en-SG" sz="1200" dirty="0" smtClean="0">
                <a:effectLst/>
                <a:latin typeface="Times New Roman" panose="02020603050405020304" pitchFamily="18" charset="0"/>
                <a:ea typeface="Calibri" panose="020F0502020204030204" pitchFamily="34" charset="0"/>
                <a:cs typeface="Times New Roman" panose="02020603050405020304" pitchFamily="18" charset="0"/>
              </a:rPr>
              <a:t>This brings me to the next exciting initiative which will be launched very soon</a:t>
            </a:r>
            <a:r>
              <a:rPr lang="en-SG" sz="12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SG" sz="1200" dirty="0" smtClean="0">
                <a:effectLst/>
                <a:latin typeface="Times New Roman" panose="02020603050405020304" pitchFamily="18" charset="0"/>
                <a:ea typeface="Calibri" panose="020F0502020204030204" pitchFamily="34" charset="0"/>
                <a:cs typeface="Times New Roman" panose="02020603050405020304" pitchFamily="18" charset="0"/>
              </a:rPr>
              <a:t> the ASEAN Smart Cities Network or ASCN.  </a:t>
            </a:r>
            <a:endParaRPr lang="en-SG"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marL="228600" algn="just">
              <a:spcAft>
                <a:spcPts val="0"/>
              </a:spcAft>
            </a:pPr>
            <a:r>
              <a:rPr lang="en-SG" sz="1200" dirty="0" smtClean="0">
                <a:effectLst/>
                <a:latin typeface="Times New Roman" panose="02020603050405020304" pitchFamily="18" charset="0"/>
                <a:ea typeface="SimSun" panose="02010600030101010101" pitchFamily="2" charset="-122"/>
                <a:cs typeface="Times New Roman" panose="02020603050405020304" pitchFamily="18" charset="0"/>
              </a:rPr>
              <a:t> </a:t>
            </a:r>
            <a:endParaRPr lang="en-SG" sz="1050" dirty="0" smtClean="0">
              <a:effectLst/>
              <a:latin typeface="Calibri" panose="020F0502020204030204" pitchFamily="34" charset="0"/>
              <a:ea typeface="SimSun" panose="02010600030101010101" pitchFamily="2" charset="-122"/>
              <a:cs typeface="Times New Roman" panose="02020603050405020304" pitchFamily="18" charset="0"/>
            </a:endParaRPr>
          </a:p>
          <a:p>
            <a:pPr marL="0" lvl="0" indent="0" algn="just">
              <a:spcAft>
                <a:spcPts val="0"/>
              </a:spcAft>
              <a:buFont typeface="Symbol" panose="05050102010706020507" pitchFamily="18" charset="2"/>
              <a:buNone/>
            </a:pPr>
            <a:r>
              <a:rPr lang="en-SG" sz="1200" dirty="0" smtClean="0">
                <a:effectLst/>
                <a:latin typeface="Times New Roman" panose="02020603050405020304" pitchFamily="18" charset="0"/>
                <a:ea typeface="SimSun" panose="02010600030101010101" pitchFamily="2" charset="-122"/>
                <a:cs typeface="Times New Roman" panose="02020603050405020304" pitchFamily="18" charset="0"/>
              </a:rPr>
              <a:t>ASEAN’s urban centres are the drivers of regional economic growth </a:t>
            </a:r>
            <a:endParaRPr lang="en-SG" sz="1050" dirty="0" smtClean="0">
              <a:effectLst/>
              <a:latin typeface="Calibri" panose="020F0502020204030204" pitchFamily="34" charset="0"/>
              <a:ea typeface="SimSun" panose="02010600030101010101" pitchFamily="2" charset="-122"/>
              <a:cs typeface="Times New Roman" panose="02020603050405020304" pitchFamily="18" charset="0"/>
            </a:endParaRPr>
          </a:p>
          <a:p>
            <a:pPr marL="228600" algn="just">
              <a:spcAft>
                <a:spcPts val="0"/>
              </a:spcAft>
            </a:pPr>
            <a:r>
              <a:rPr lang="en-SG" sz="1200" dirty="0" smtClean="0">
                <a:effectLst/>
                <a:latin typeface="Times New Roman" panose="02020603050405020304" pitchFamily="18" charset="0"/>
                <a:ea typeface="SimSun" panose="02010600030101010101" pitchFamily="2" charset="-122"/>
                <a:cs typeface="Times New Roman" panose="02020603050405020304" pitchFamily="18" charset="0"/>
              </a:rPr>
              <a:t> </a:t>
            </a:r>
            <a:endParaRPr lang="en-SG" sz="1050" dirty="0" smtClean="0">
              <a:effectLst/>
              <a:latin typeface="Calibri" panose="020F0502020204030204" pitchFamily="34" charset="0"/>
              <a:ea typeface="SimSun" panose="02010600030101010101" pitchFamily="2" charset="-122"/>
              <a:cs typeface="Times New Roman" panose="02020603050405020304" pitchFamily="18" charset="0"/>
            </a:endParaRPr>
          </a:p>
          <a:p>
            <a:pPr marL="0" lvl="0" indent="0" algn="just">
              <a:spcAft>
                <a:spcPts val="0"/>
              </a:spcAft>
              <a:buFont typeface="Symbol" panose="05050102010706020507" pitchFamily="18" charset="2"/>
              <a:buNone/>
            </a:pPr>
            <a:r>
              <a:rPr lang="en-SG" sz="1200" dirty="0" smtClean="0">
                <a:effectLst/>
                <a:latin typeface="Times New Roman" panose="02020603050405020304" pitchFamily="18" charset="0"/>
                <a:ea typeface="SimSun" panose="02010600030101010101" pitchFamily="2" charset="-122"/>
                <a:cs typeface="Times New Roman" panose="02020603050405020304" pitchFamily="18" charset="0"/>
              </a:rPr>
              <a:t>By 2030, 90 million more people are expected to urbanise </a:t>
            </a:r>
            <a:endParaRPr lang="en-SG" sz="1050" dirty="0" smtClean="0">
              <a:effectLst/>
              <a:latin typeface="Calibri" panose="020F0502020204030204" pitchFamily="34" charset="0"/>
              <a:ea typeface="SimSun" panose="02010600030101010101" pitchFamily="2" charset="-122"/>
              <a:cs typeface="Times New Roman" panose="02020603050405020304" pitchFamily="18" charset="0"/>
            </a:endParaRPr>
          </a:p>
          <a:p>
            <a:pPr algn="just">
              <a:spcAft>
                <a:spcPts val="0"/>
              </a:spcAft>
            </a:pPr>
            <a:r>
              <a:rPr lang="en-SG" sz="1200" dirty="0" smtClean="0">
                <a:effectLst/>
                <a:latin typeface="Times New Roman" panose="02020603050405020304" pitchFamily="18" charset="0"/>
                <a:ea typeface="SimSun" panose="02010600030101010101" pitchFamily="2" charset="-122"/>
                <a:cs typeface="Times New Roman" panose="02020603050405020304" pitchFamily="18" charset="0"/>
              </a:rPr>
              <a:t> </a:t>
            </a:r>
            <a:endParaRPr lang="en-SG" sz="1050" dirty="0" smtClean="0">
              <a:effectLst/>
              <a:latin typeface="Calibri" panose="020F0502020204030204" pitchFamily="34" charset="0"/>
              <a:ea typeface="SimSun" panose="02010600030101010101" pitchFamily="2" charset="-122"/>
              <a:cs typeface="Times New Roman" panose="02020603050405020304" pitchFamily="18" charset="0"/>
            </a:endParaRPr>
          </a:p>
          <a:p>
            <a:pPr marL="0" lvl="0" indent="0" algn="just">
              <a:spcAft>
                <a:spcPts val="0"/>
              </a:spcAft>
              <a:buFont typeface="Symbol" panose="05050102010706020507" pitchFamily="18" charset="2"/>
              <a:buNone/>
            </a:pPr>
            <a:r>
              <a:rPr lang="en-SG" sz="1200" dirty="0" smtClean="0">
                <a:effectLst/>
                <a:latin typeface="Times New Roman" panose="02020603050405020304" pitchFamily="18" charset="0"/>
                <a:ea typeface="SimSun" panose="02010600030101010101" pitchFamily="2" charset="-122"/>
                <a:cs typeface="Times New Roman" panose="02020603050405020304" pitchFamily="18" charset="0"/>
              </a:rPr>
              <a:t>Rapid urbanisation has implications on issues such as congestion, water/air quality, and income inequality </a:t>
            </a:r>
            <a:endParaRPr lang="en-SG" sz="1050" dirty="0" smtClean="0">
              <a:effectLst/>
              <a:latin typeface="Calibri" panose="020F0502020204030204" pitchFamily="34" charset="0"/>
              <a:ea typeface="SimSun" panose="02010600030101010101" pitchFamily="2" charset="-122"/>
              <a:cs typeface="Times New Roman" panose="02020603050405020304" pitchFamily="18" charset="0"/>
            </a:endParaRPr>
          </a:p>
          <a:p>
            <a:pPr marL="457200">
              <a:lnSpc>
                <a:spcPct val="107000"/>
              </a:lnSpc>
              <a:spcAft>
                <a:spcPts val="800"/>
              </a:spcAft>
            </a:pPr>
            <a:r>
              <a:rPr lang="en-SG"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SG"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spcAft>
                <a:spcPts val="0"/>
              </a:spcAft>
              <a:buFont typeface="Symbol" panose="05050102010706020507" pitchFamily="18" charset="2"/>
              <a:buNone/>
            </a:pPr>
            <a:r>
              <a:rPr lang="en-SG" sz="1200" dirty="0" smtClean="0">
                <a:effectLst/>
                <a:latin typeface="Times New Roman" panose="02020603050405020304" pitchFamily="18" charset="0"/>
                <a:ea typeface="SimSun" panose="02010600030101010101" pitchFamily="2" charset="-122"/>
                <a:cs typeface="Times New Roman" panose="02020603050405020304" pitchFamily="18" charset="0"/>
              </a:rPr>
              <a:t>Technology can help to resolve some of these issues </a:t>
            </a:r>
            <a:endParaRPr lang="en-SG" sz="1050" dirty="0" smtClean="0">
              <a:effectLst/>
              <a:latin typeface="Calibri" panose="020F0502020204030204" pitchFamily="34" charset="0"/>
              <a:ea typeface="SimSun" panose="02010600030101010101" pitchFamily="2" charset="-122"/>
              <a:cs typeface="Times New Roman" panose="02020603050405020304" pitchFamily="18" charset="0"/>
            </a:endParaRPr>
          </a:p>
          <a:p>
            <a:pPr algn="just">
              <a:spcAft>
                <a:spcPts val="0"/>
              </a:spcAft>
            </a:pPr>
            <a:r>
              <a:rPr lang="en-SG" sz="1200" dirty="0" smtClean="0">
                <a:effectLst/>
                <a:latin typeface="Times New Roman" panose="02020603050405020304" pitchFamily="18" charset="0"/>
                <a:ea typeface="SimSun" panose="02010600030101010101" pitchFamily="2" charset="-122"/>
                <a:cs typeface="Times New Roman" panose="02020603050405020304" pitchFamily="18" charset="0"/>
              </a:rPr>
              <a:t> </a:t>
            </a:r>
            <a:endParaRPr lang="en-SG" sz="1050" dirty="0" smtClean="0">
              <a:effectLst/>
              <a:latin typeface="Calibri" panose="020F0502020204030204" pitchFamily="34" charset="0"/>
              <a:ea typeface="SimSun" panose="02010600030101010101" pitchFamily="2" charset="-122"/>
              <a:cs typeface="Times New Roman" panose="02020603050405020304" pitchFamily="18" charset="0"/>
            </a:endParaRPr>
          </a:p>
          <a:p>
            <a:pPr marL="0" lvl="0" indent="0" algn="just">
              <a:spcAft>
                <a:spcPts val="0"/>
              </a:spcAft>
              <a:buFont typeface="Symbol" panose="05050102010706020507" pitchFamily="18" charset="2"/>
              <a:buNone/>
            </a:pPr>
            <a:r>
              <a:rPr lang="en-SG" sz="1200" dirty="0" smtClean="0">
                <a:effectLst/>
                <a:latin typeface="Times New Roman" panose="02020603050405020304" pitchFamily="18" charset="0"/>
                <a:ea typeface="SimSun" panose="02010600030101010101" pitchFamily="2" charset="-122"/>
                <a:cs typeface="Times New Roman" panose="02020603050405020304" pitchFamily="18" charset="0"/>
              </a:rPr>
              <a:t>This year, as Chair of ASEAN, Singapore has proposed to establish the ASEAN Smart Cities Network (ASC) to develop a smart cities ecosystem in the region</a:t>
            </a:r>
            <a:endParaRPr lang="en-SG" sz="1050" dirty="0" smtClean="0">
              <a:effectLst/>
              <a:latin typeface="Calibri" panose="020F0502020204030204" pitchFamily="34" charset="0"/>
              <a:ea typeface="SimSun" panose="02010600030101010101" pitchFamily="2" charset="-122"/>
              <a:cs typeface="Times New Roman" panose="02020603050405020304" pitchFamily="18" charset="0"/>
            </a:endParaRPr>
          </a:p>
          <a:p>
            <a:pPr marL="457200">
              <a:lnSpc>
                <a:spcPct val="107000"/>
              </a:lnSpc>
              <a:spcAft>
                <a:spcPts val="800"/>
              </a:spcAft>
            </a:pPr>
            <a:r>
              <a:rPr lang="en-SG" sz="12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SG"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spcAft>
                <a:spcPts val="0"/>
              </a:spcAft>
              <a:buFont typeface="Symbol" panose="05050102010706020507" pitchFamily="18" charset="2"/>
              <a:buNone/>
            </a:pPr>
            <a:r>
              <a:rPr lang="en-SG" sz="1200" dirty="0" smtClean="0">
                <a:effectLst/>
                <a:latin typeface="Times New Roman" panose="02020603050405020304" pitchFamily="18" charset="0"/>
                <a:ea typeface="SimSun" panose="02010600030101010101" pitchFamily="2" charset="-122"/>
                <a:cs typeface="Times New Roman" panose="02020603050405020304" pitchFamily="18" charset="0"/>
              </a:rPr>
              <a:t>This synergises the ongoing efforts by individual ASEAN Member States to develop smart and sustainable urbanisation</a:t>
            </a:r>
          </a:p>
          <a:p>
            <a:pPr marL="228600" algn="just">
              <a:spcAft>
                <a:spcPts val="0"/>
              </a:spcAft>
            </a:pPr>
            <a:r>
              <a:rPr lang="en-SG" sz="1050" dirty="0" smtClean="0">
                <a:effectLst/>
                <a:latin typeface="Times New Roman" panose="02020603050405020304" pitchFamily="18" charset="0"/>
                <a:ea typeface="SimSun" panose="02010600030101010101" pitchFamily="2" charset="-122"/>
                <a:cs typeface="Times New Roman" panose="02020603050405020304" pitchFamily="18" charset="0"/>
              </a:rPr>
              <a:t> </a:t>
            </a:r>
            <a:endParaRPr lang="en-SG" sz="900" dirty="0" smtClean="0">
              <a:effectLst/>
              <a:latin typeface="Calibri" panose="020F0502020204030204" pitchFamily="34" charset="0"/>
              <a:ea typeface="SimSun" panose="02010600030101010101" pitchFamily="2" charset="-122"/>
              <a:cs typeface="Times New Roman" panose="02020603050405020304" pitchFamily="18" charset="0"/>
            </a:endParaRPr>
          </a:p>
          <a:p>
            <a:pPr marL="0" lvl="0" indent="0" algn="just">
              <a:spcAft>
                <a:spcPts val="0"/>
              </a:spcAft>
              <a:buFont typeface="Symbol" panose="05050102010706020507" pitchFamily="18" charset="2"/>
              <a:buNone/>
            </a:pPr>
            <a:r>
              <a:rPr lang="en-SG" sz="1050" dirty="0" smtClean="0">
                <a:effectLst/>
                <a:latin typeface="Times New Roman" panose="02020603050405020304" pitchFamily="18" charset="0"/>
                <a:ea typeface="SimSun" panose="02010600030101010101" pitchFamily="2" charset="-122"/>
                <a:cs typeface="Times New Roman" panose="02020603050405020304" pitchFamily="18" charset="0"/>
              </a:rPr>
              <a:t>Its primary goal is to improve the lives of ASEAN’s people, using technology as an enabler.</a:t>
            </a:r>
          </a:p>
          <a:p>
            <a:pPr marL="0" lvl="0" indent="0" algn="just">
              <a:spcAft>
                <a:spcPts val="0"/>
              </a:spcAft>
              <a:buFont typeface="Symbol" panose="05050102010706020507" pitchFamily="18" charset="2"/>
              <a:buNone/>
            </a:pPr>
            <a:endParaRPr lang="en-SG" sz="900" dirty="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lvl="0" indent="0" algn="just">
              <a:spcAft>
                <a:spcPts val="0"/>
              </a:spcAft>
              <a:buFont typeface="Symbol" panose="05050102010706020507" pitchFamily="18" charset="2"/>
              <a:buNone/>
            </a:pPr>
            <a:r>
              <a:rPr lang="en-SG" sz="900" dirty="0" smtClean="0">
                <a:effectLst/>
                <a:latin typeface="Times New Roman" panose="02020603050405020304" pitchFamily="18" charset="0"/>
                <a:ea typeface="SimSun" panose="02010600030101010101" pitchFamily="2" charset="-122"/>
                <a:cs typeface="Times New Roman" panose="02020603050405020304" pitchFamily="18" charset="0"/>
              </a:rPr>
              <a:t>ASEAN’s external partners will also participate through a “twinning programme”, which aims to pair each ASCN member city up with an external partner to facilitate mutually beneficial cooperation on smart cities developments </a:t>
            </a:r>
            <a:endParaRPr lang="en-SG" sz="800" dirty="0" smtClean="0">
              <a:effectLst/>
              <a:latin typeface="Calibri" panose="020F0502020204030204" pitchFamily="34" charset="0"/>
              <a:ea typeface="SimSun" panose="02010600030101010101" pitchFamily="2" charset="-122"/>
              <a:cs typeface="Times New Roman" panose="02020603050405020304" pitchFamily="18" charset="0"/>
            </a:endParaRPr>
          </a:p>
          <a:p>
            <a:pPr marL="457200">
              <a:lnSpc>
                <a:spcPct val="107000"/>
              </a:lnSpc>
              <a:spcAft>
                <a:spcPts val="800"/>
              </a:spcAft>
            </a:pPr>
            <a:r>
              <a:rPr lang="en-SG" sz="9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SG" sz="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spcAft>
                <a:spcPts val="0"/>
              </a:spcAft>
              <a:buFont typeface="Symbol" panose="05050102010706020507" pitchFamily="18" charset="2"/>
              <a:buNone/>
            </a:pPr>
            <a:r>
              <a:rPr lang="en-SG" sz="900" dirty="0" smtClean="0">
                <a:effectLst/>
                <a:latin typeface="Times New Roman" panose="02020603050405020304" pitchFamily="18" charset="0"/>
                <a:ea typeface="SimSun" panose="02010600030101010101" pitchFamily="2" charset="-122"/>
                <a:cs typeface="Times New Roman" panose="02020603050405020304" pitchFamily="18" charset="0"/>
              </a:rPr>
              <a:t>External partners include the 10 dialogue partners, multilateral institutions such as World Bank</a:t>
            </a:r>
            <a:r>
              <a:rPr lang="en-SG" sz="900" baseline="0" dirty="0" smtClean="0">
                <a:effectLst/>
                <a:latin typeface="Times New Roman" panose="02020603050405020304" pitchFamily="18" charset="0"/>
                <a:ea typeface="SimSun" panose="02010600030101010101" pitchFamily="2" charset="-122"/>
                <a:cs typeface="Times New Roman" panose="02020603050405020304" pitchFamily="18" charset="0"/>
              </a:rPr>
              <a:t> </a:t>
            </a:r>
            <a:r>
              <a:rPr lang="en-SG" sz="900" dirty="0" smtClean="0">
                <a:effectLst/>
                <a:latin typeface="Times New Roman" panose="02020603050405020304" pitchFamily="18" charset="0"/>
                <a:ea typeface="SimSun" panose="02010600030101010101" pitchFamily="2" charset="-122"/>
                <a:cs typeface="Times New Roman" panose="02020603050405020304" pitchFamily="18" charset="0"/>
              </a:rPr>
              <a:t>will be invited to join as well.</a:t>
            </a:r>
            <a:r>
              <a:rPr lang="en-SG" sz="900" baseline="0" dirty="0" smtClean="0">
                <a:effectLst/>
                <a:latin typeface="Times New Roman" panose="02020603050405020304" pitchFamily="18" charset="0"/>
                <a:ea typeface="SimSun" panose="02010600030101010101" pitchFamily="2" charset="-122"/>
                <a:cs typeface="Times New Roman" panose="02020603050405020304" pitchFamily="18" charset="0"/>
              </a:rPr>
              <a:t> </a:t>
            </a:r>
            <a:r>
              <a:rPr lang="en-SG" sz="1000" kern="1200" dirty="0" smtClean="0">
                <a:solidFill>
                  <a:schemeClr val="tx1"/>
                </a:solidFill>
                <a:effectLst/>
                <a:latin typeface="+mn-lt"/>
                <a:ea typeface="+mn-ea"/>
                <a:cs typeface="+mn-cs"/>
              </a:rPr>
              <a:t>The commitment provided to the region will also help to scale up triangular cooperation.</a:t>
            </a:r>
            <a:endParaRPr lang="en-SG" sz="900" dirty="0" smtClean="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spcAft>
                <a:spcPts val="0"/>
              </a:spcAft>
              <a:buFont typeface="Symbol" panose="05050102010706020507" pitchFamily="18" charset="2"/>
              <a:buChar char=""/>
            </a:pPr>
            <a:endParaRPr lang="en-SG" sz="1050" dirty="0" smtClean="0">
              <a:effectLst/>
              <a:latin typeface="Calibri" panose="020F0502020204030204" pitchFamily="34"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kern="1200" dirty="0" smtClean="0">
                <a:solidFill>
                  <a:schemeClr val="tx1"/>
                </a:solidFill>
                <a:effectLst/>
                <a:latin typeface="+mn-lt"/>
                <a:ea typeface="+mn-ea"/>
                <a:cs typeface="+mn-cs"/>
              </a:rPr>
              <a:t>With this, 26 cities from the 10 ASEAN countries will officially form the pioneer batch of ASCN.</a:t>
            </a:r>
          </a:p>
          <a:p>
            <a:endParaRPr lang="en-SG" dirty="0"/>
          </a:p>
        </p:txBody>
      </p:sp>
      <p:sp>
        <p:nvSpPr>
          <p:cNvPr id="4" name="Slide Number Placeholder 3"/>
          <p:cNvSpPr>
            <a:spLocks noGrp="1"/>
          </p:cNvSpPr>
          <p:nvPr>
            <p:ph type="sldNum" sz="quarter" idx="10"/>
          </p:nvPr>
        </p:nvSpPr>
        <p:spPr/>
        <p:txBody>
          <a:bodyPr/>
          <a:lstStyle/>
          <a:p>
            <a:fld id="{ABDAD617-5E89-4739-84CB-4F3087F82C43}" type="slidenum">
              <a:rPr lang="en-GB" smtClean="0"/>
              <a:t>13</a:t>
            </a:fld>
            <a:endParaRPr lang="en-GB"/>
          </a:p>
        </p:txBody>
      </p:sp>
    </p:spTree>
    <p:extLst>
      <p:ext uri="{BB962C8B-B14F-4D97-AF65-F5344CB8AC3E}">
        <p14:creationId xmlns:p14="http://schemas.microsoft.com/office/powerpoint/2010/main" val="2784710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Aft>
                <a:spcPts val="0"/>
              </a:spcAft>
              <a:buFont typeface="Symbol" panose="05050102010706020507" pitchFamily="18" charset="2"/>
              <a:buNone/>
            </a:pPr>
            <a:r>
              <a:rPr lang="en-SG" sz="1050" dirty="0" smtClean="0">
                <a:effectLst/>
                <a:latin typeface="Times New Roman" panose="02020603050405020304" pitchFamily="18" charset="0"/>
                <a:ea typeface="SimSun" panose="02010600030101010101" pitchFamily="2" charset="-122"/>
                <a:cs typeface="Times New Roman" panose="02020603050405020304" pitchFamily="18" charset="0"/>
              </a:rPr>
              <a:t>Key events to kick off the ASCN are:</a:t>
            </a:r>
          </a:p>
          <a:p>
            <a:pPr marL="0" lvl="0" indent="0" algn="just">
              <a:spcAft>
                <a:spcPts val="0"/>
              </a:spcAft>
              <a:buFont typeface="Symbol" panose="05050102010706020507" pitchFamily="18" charset="2"/>
              <a:buNone/>
            </a:pPr>
            <a:endParaRPr lang="en-SG" sz="1050" dirty="0" smtClean="0">
              <a:effectLst/>
              <a:latin typeface="Times New Roman" panose="02020603050405020304" pitchFamily="18" charset="0"/>
              <a:ea typeface="SimSun" panose="02010600030101010101" pitchFamily="2" charset="-122"/>
              <a:cs typeface="Times New Roman" panose="02020603050405020304" pitchFamily="18" charset="0"/>
            </a:endParaRPr>
          </a:p>
          <a:p>
            <a:pPr marL="0" lvl="0" indent="0" algn="just">
              <a:spcAft>
                <a:spcPts val="0"/>
              </a:spcAft>
              <a:buFont typeface="Symbol" panose="05050102010706020507" pitchFamily="18" charset="2"/>
              <a:buNone/>
            </a:pPr>
            <a:r>
              <a:rPr lang="en-SG" sz="1050" dirty="0" smtClean="0">
                <a:effectLst/>
                <a:latin typeface="Times New Roman" panose="02020603050405020304" pitchFamily="18" charset="0"/>
                <a:ea typeface="SimSun" panose="02010600030101010101" pitchFamily="2" charset="-122"/>
                <a:cs typeface="Times New Roman" panose="02020603050405020304" pitchFamily="18" charset="0"/>
              </a:rPr>
              <a:t>The Smart Cities Governance Workshop from 22-25 May,</a:t>
            </a:r>
            <a:r>
              <a:rPr lang="en-SG" sz="1050" baseline="0" dirty="0" smtClean="0">
                <a:effectLst/>
                <a:latin typeface="Times New Roman" panose="02020603050405020304" pitchFamily="18" charset="0"/>
                <a:ea typeface="SimSun" panose="02010600030101010101" pitchFamily="2" charset="-122"/>
                <a:cs typeface="Times New Roman" panose="02020603050405020304" pitchFamily="18" charset="0"/>
              </a:rPr>
              <a:t> </a:t>
            </a:r>
            <a:r>
              <a:rPr lang="en-SG" sz="1050" dirty="0" smtClean="0">
                <a:effectLst/>
                <a:latin typeface="Times New Roman" panose="02020603050405020304" pitchFamily="18" charset="0"/>
                <a:ea typeface="SimSun" panose="02010600030101010101" pitchFamily="2" charset="-122"/>
                <a:cs typeface="Times New Roman" panose="02020603050405020304" pitchFamily="18" charset="0"/>
              </a:rPr>
              <a:t>which will discuss the framework and craft city-specific action plans.</a:t>
            </a:r>
          </a:p>
          <a:p>
            <a:pPr marL="0" lvl="0" indent="0" algn="just">
              <a:spcAft>
                <a:spcPts val="0"/>
              </a:spcAft>
              <a:buFont typeface="Symbol" panose="05050102010706020507" pitchFamily="18" charset="2"/>
              <a:buNone/>
            </a:pPr>
            <a:endParaRPr lang="en-SG" sz="900" dirty="0" smtClean="0">
              <a:effectLst/>
              <a:latin typeface="Calibri" panose="020F0502020204030204" pitchFamily="34" charset="0"/>
              <a:ea typeface="SimSun" panose="02010600030101010101" pitchFamily="2" charset="-122"/>
              <a:cs typeface="Times New Roman" panose="02020603050405020304" pitchFamily="18" charset="0"/>
            </a:endParaRPr>
          </a:p>
          <a:p>
            <a:pPr marL="0" lvl="0" indent="0" algn="just">
              <a:spcAft>
                <a:spcPts val="0"/>
              </a:spcAft>
              <a:buFont typeface="Arial" panose="020B0604020202020204" pitchFamily="34" charset="0"/>
              <a:buNone/>
            </a:pPr>
            <a:r>
              <a:rPr lang="en-SG" sz="1050" dirty="0" smtClean="0">
                <a:effectLst/>
                <a:latin typeface="Times New Roman" panose="02020603050405020304" pitchFamily="18" charset="0"/>
                <a:ea typeface="SimSun" panose="02010600030101010101" pitchFamily="2" charset="-122"/>
                <a:cs typeface="Times New Roman" panose="02020603050405020304" pitchFamily="18" charset="0"/>
              </a:rPr>
              <a:t>Inaugural Meeting of the ASCN on 8 July alongside the World Cities Summit in Singapore – to officially launch the network and meet with ASEAN’s external partners</a:t>
            </a:r>
            <a:endParaRPr lang="en-SG" sz="900" dirty="0" smtClean="0">
              <a:effectLst/>
              <a:latin typeface="Calibri" panose="020F0502020204030204" pitchFamily="34" charset="0"/>
              <a:ea typeface="SimSun" panose="02010600030101010101" pitchFamily="2" charset="-122"/>
              <a:cs typeface="Times New Roman" panose="02020603050405020304" pitchFamily="18" charset="0"/>
            </a:endParaRPr>
          </a:p>
          <a:p>
            <a:pPr algn="just">
              <a:spcAft>
                <a:spcPts val="0"/>
              </a:spcAft>
            </a:pPr>
            <a:r>
              <a:rPr lang="en-SG" sz="1050" dirty="0" smtClean="0">
                <a:effectLst/>
                <a:latin typeface="Times New Roman" panose="02020603050405020304" pitchFamily="18" charset="0"/>
                <a:ea typeface="SimSun" panose="02010600030101010101" pitchFamily="2" charset="-122"/>
                <a:cs typeface="Times New Roman" panose="02020603050405020304" pitchFamily="18" charset="0"/>
              </a:rPr>
              <a:t> </a:t>
            </a:r>
            <a:endParaRPr lang="en-SG" sz="900" dirty="0" smtClean="0">
              <a:effectLst/>
              <a:latin typeface="Calibri" panose="020F0502020204030204" pitchFamily="34" charset="0"/>
              <a:ea typeface="SimSun" panose="02010600030101010101" pitchFamily="2" charset="-122"/>
              <a:cs typeface="Times New Roman" panose="02020603050405020304" pitchFamily="18" charset="0"/>
            </a:endParaRPr>
          </a:p>
          <a:p>
            <a:r>
              <a:rPr lang="en-SG" sz="1050" dirty="0" smtClean="0">
                <a:effectLst/>
                <a:latin typeface="Times New Roman" panose="02020603050405020304" pitchFamily="18" charset="0"/>
                <a:ea typeface="Calibri" panose="020F0502020204030204" pitchFamily="34" charset="0"/>
              </a:rPr>
              <a:t> </a:t>
            </a:r>
            <a:endParaRPr lang="en-SG" sz="1050" kern="1200" dirty="0" smtClean="0">
              <a:solidFill>
                <a:schemeClr val="tx1"/>
              </a:solidFill>
              <a:effectLst/>
              <a:latin typeface="+mn-lt"/>
              <a:ea typeface="+mn-ea"/>
              <a:cs typeface="+mn-cs"/>
            </a:endParaRPr>
          </a:p>
          <a:p>
            <a:pPr lvl="0"/>
            <a:endParaRPr lang="en-SG"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DAD617-5E89-4739-84CB-4F3087F82C43}" type="slidenum">
              <a:rPr lang="en-GB" smtClean="0"/>
              <a:t>14</a:t>
            </a:fld>
            <a:endParaRPr lang="en-GB"/>
          </a:p>
        </p:txBody>
      </p:sp>
    </p:spTree>
    <p:extLst>
      <p:ext uri="{BB962C8B-B14F-4D97-AF65-F5344CB8AC3E}">
        <p14:creationId xmlns:p14="http://schemas.microsoft.com/office/powerpoint/2010/main" val="434137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kern="1200" dirty="0" smtClean="0">
                <a:solidFill>
                  <a:schemeClr val="tx1"/>
                </a:solidFill>
                <a:effectLst/>
                <a:latin typeface="+mn-lt"/>
                <a:ea typeface="+mn-ea"/>
                <a:cs typeface="+mn-cs"/>
              </a:rPr>
              <a:t>With that,</a:t>
            </a:r>
            <a:r>
              <a:rPr lang="en-SG" sz="1200" kern="1200" baseline="0" dirty="0" smtClean="0">
                <a:solidFill>
                  <a:schemeClr val="tx1"/>
                </a:solidFill>
                <a:effectLst/>
                <a:latin typeface="+mn-lt"/>
                <a:ea typeface="+mn-ea"/>
                <a:cs typeface="+mn-cs"/>
              </a:rPr>
              <a:t> </a:t>
            </a:r>
            <a:r>
              <a:rPr lang="en-SG" sz="1200" kern="1200" dirty="0" smtClean="0">
                <a:solidFill>
                  <a:schemeClr val="tx1"/>
                </a:solidFill>
                <a:effectLst/>
                <a:latin typeface="+mn-lt"/>
                <a:ea typeface="+mn-ea"/>
                <a:cs typeface="+mn-cs"/>
              </a:rPr>
              <a:t>I have come to the end of my</a:t>
            </a:r>
            <a:r>
              <a:rPr lang="en-SG" sz="1200" kern="1200" baseline="0" dirty="0" smtClean="0">
                <a:solidFill>
                  <a:schemeClr val="tx1"/>
                </a:solidFill>
                <a:effectLst/>
                <a:latin typeface="+mn-lt"/>
                <a:ea typeface="+mn-ea"/>
                <a:cs typeface="+mn-cs"/>
              </a:rPr>
              <a:t> presentation. Thank you.</a:t>
            </a:r>
            <a:endParaRPr lang="en-SG"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DAD617-5E89-4739-84CB-4F3087F82C43}" type="slidenum">
              <a:rPr lang="en-GB" smtClean="0"/>
              <a:t>15</a:t>
            </a:fld>
            <a:endParaRPr lang="en-GB"/>
          </a:p>
        </p:txBody>
      </p:sp>
    </p:spTree>
    <p:extLst>
      <p:ext uri="{BB962C8B-B14F-4D97-AF65-F5344CB8AC3E}">
        <p14:creationId xmlns:p14="http://schemas.microsoft.com/office/powerpoint/2010/main" val="1970509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kern="1200" baseline="0" dirty="0" smtClean="0">
                <a:solidFill>
                  <a:schemeClr val="tx1"/>
                </a:solidFill>
                <a:effectLst/>
                <a:latin typeface="+mn-lt"/>
                <a:ea typeface="+mn-ea"/>
                <a:cs typeface="+mn-cs"/>
              </a:rPr>
              <a:t>The outline of today’s presentation is as shown.</a:t>
            </a:r>
            <a:endParaRPr lang="en-SG"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DAD617-5E89-4739-84CB-4F3087F82C43}" type="slidenum">
              <a:rPr lang="en-GB" smtClean="0"/>
              <a:t>2</a:t>
            </a:fld>
            <a:endParaRPr lang="en-GB"/>
          </a:p>
        </p:txBody>
      </p:sp>
    </p:spTree>
    <p:extLst>
      <p:ext uri="{BB962C8B-B14F-4D97-AF65-F5344CB8AC3E}">
        <p14:creationId xmlns:p14="http://schemas.microsoft.com/office/powerpoint/2010/main" val="329055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kern="1200" dirty="0" smtClean="0">
                <a:solidFill>
                  <a:schemeClr val="tx1"/>
                </a:solidFill>
                <a:effectLst/>
                <a:latin typeface="+mn-lt"/>
                <a:ea typeface="+mn-ea"/>
                <a:cs typeface="+mn-cs"/>
              </a:rPr>
              <a:t>The</a:t>
            </a:r>
            <a:r>
              <a:rPr lang="en-SG" sz="1200" kern="1200" baseline="0" dirty="0" smtClean="0">
                <a:solidFill>
                  <a:schemeClr val="tx1"/>
                </a:solidFill>
                <a:effectLst/>
                <a:latin typeface="+mn-lt"/>
                <a:ea typeface="+mn-ea"/>
                <a:cs typeface="+mn-cs"/>
              </a:rPr>
              <a:t> SCP is </a:t>
            </a:r>
            <a:r>
              <a:rPr lang="en-SG" sz="1200" kern="1200" dirty="0" smtClean="0">
                <a:solidFill>
                  <a:schemeClr val="tx1"/>
                </a:solidFill>
                <a:effectLst/>
                <a:latin typeface="+mn-lt"/>
                <a:ea typeface="+mn-ea"/>
                <a:cs typeface="+mn-cs"/>
              </a:rPr>
              <a:t>Singapore’s main avenue to provide technical</a:t>
            </a:r>
            <a:r>
              <a:rPr lang="en-SG" sz="1200" kern="1200" baseline="0" dirty="0" smtClean="0">
                <a:solidFill>
                  <a:schemeClr val="tx1"/>
                </a:solidFill>
                <a:effectLst/>
                <a:latin typeface="+mn-lt"/>
                <a:ea typeface="+mn-ea"/>
                <a:cs typeface="+mn-cs"/>
              </a:rPr>
              <a:t> assistance to fellow developing countries from the South.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kern="1200" dirty="0" smtClean="0">
              <a:solidFill>
                <a:schemeClr val="tx1"/>
              </a:solidFill>
              <a:effectLst/>
              <a:latin typeface="+mn-lt"/>
              <a:ea typeface="+mn-ea"/>
              <a:cs typeface="+mn-cs"/>
            </a:endParaRPr>
          </a:p>
          <a:p>
            <a:r>
              <a:rPr lang="en-SG" sz="1200" kern="1200" dirty="0" smtClean="0">
                <a:solidFill>
                  <a:schemeClr val="tx1"/>
                </a:solidFill>
                <a:effectLst/>
                <a:latin typeface="+mn-lt"/>
                <a:ea typeface="+mn-ea"/>
                <a:cs typeface="+mn-cs"/>
              </a:rPr>
              <a:t>In Singapore’s</a:t>
            </a:r>
            <a:r>
              <a:rPr lang="en-SG" sz="1200" kern="1200" baseline="0" dirty="0" smtClean="0">
                <a:solidFill>
                  <a:schemeClr val="tx1"/>
                </a:solidFill>
                <a:effectLst/>
                <a:latin typeface="+mn-lt"/>
                <a:ea typeface="+mn-ea"/>
                <a:cs typeface="+mn-cs"/>
              </a:rPr>
              <a:t> </a:t>
            </a:r>
            <a:r>
              <a:rPr lang="en-SG" sz="1200" kern="1200" dirty="0" smtClean="0">
                <a:solidFill>
                  <a:schemeClr val="tx1"/>
                </a:solidFill>
                <a:effectLst/>
                <a:latin typeface="+mn-lt"/>
                <a:ea typeface="+mn-ea"/>
                <a:cs typeface="+mn-cs"/>
              </a:rPr>
              <a:t>early years, we benefitted from technical assistance from International Organisations (IOs)</a:t>
            </a:r>
            <a:r>
              <a:rPr lang="en-SG" sz="1200" kern="1200" baseline="0" dirty="0" smtClean="0">
                <a:solidFill>
                  <a:schemeClr val="tx1"/>
                </a:solidFill>
                <a:effectLst/>
                <a:latin typeface="+mn-lt"/>
                <a:ea typeface="+mn-ea"/>
                <a:cs typeface="+mn-cs"/>
              </a:rPr>
              <a:t> </a:t>
            </a:r>
            <a:r>
              <a:rPr lang="en-SG" sz="1200" kern="1200" dirty="0" smtClean="0">
                <a:solidFill>
                  <a:schemeClr val="tx1"/>
                </a:solidFill>
                <a:effectLst/>
                <a:latin typeface="+mn-lt"/>
                <a:ea typeface="+mn-ea"/>
                <a:cs typeface="+mn-cs"/>
              </a:rPr>
              <a:t>and developed countries such as Japan.</a:t>
            </a:r>
          </a:p>
          <a:p>
            <a:endParaRPr lang="en-SG" sz="1200" kern="1200" dirty="0" smtClean="0">
              <a:solidFill>
                <a:schemeClr val="tx1"/>
              </a:solidFill>
              <a:effectLst/>
              <a:latin typeface="+mn-lt"/>
              <a:ea typeface="+mn-ea"/>
              <a:cs typeface="+mn-cs"/>
            </a:endParaRPr>
          </a:p>
          <a:p>
            <a:r>
              <a:rPr lang="en-SG" sz="1200" kern="1200" dirty="0" smtClean="0">
                <a:solidFill>
                  <a:schemeClr val="tx1"/>
                </a:solidFill>
                <a:effectLst/>
                <a:latin typeface="+mn-lt"/>
                <a:ea typeface="+mn-ea"/>
                <a:cs typeface="+mn-cs"/>
              </a:rPr>
              <a:t>As</a:t>
            </a:r>
            <a:r>
              <a:rPr lang="en-SG" sz="1200" kern="1200" baseline="0" dirty="0" smtClean="0">
                <a:solidFill>
                  <a:schemeClr val="tx1"/>
                </a:solidFill>
                <a:effectLst/>
                <a:latin typeface="+mn-lt"/>
                <a:ea typeface="+mn-ea"/>
                <a:cs typeface="+mn-cs"/>
              </a:rPr>
              <a:t> Singapore progressed, we decided to set up the</a:t>
            </a:r>
            <a:r>
              <a:rPr lang="en-SG" sz="1200" kern="1200" dirty="0" smtClean="0">
                <a:solidFill>
                  <a:schemeClr val="tx1"/>
                </a:solidFill>
                <a:effectLst/>
                <a:latin typeface="+mn-lt"/>
                <a:ea typeface="+mn-ea"/>
                <a:cs typeface="+mn-cs"/>
              </a:rPr>
              <a:t> SCP in 1992 </a:t>
            </a:r>
            <a:r>
              <a:rPr lang="en-SG" sz="1200" kern="1200" baseline="0" dirty="0" smtClean="0">
                <a:solidFill>
                  <a:schemeClr val="tx1"/>
                </a:solidFill>
                <a:effectLst/>
                <a:latin typeface="+mn-lt"/>
                <a:ea typeface="+mn-ea"/>
                <a:cs typeface="+mn-cs"/>
              </a:rPr>
              <a:t>as </a:t>
            </a:r>
            <a:r>
              <a:rPr lang="en-SG" sz="1200" kern="1200" dirty="0" smtClean="0">
                <a:solidFill>
                  <a:schemeClr val="tx1"/>
                </a:solidFill>
                <a:effectLst/>
                <a:latin typeface="+mn-lt"/>
                <a:ea typeface="+mn-ea"/>
                <a:cs typeface="+mn-cs"/>
              </a:rPr>
              <a:t>our way of paying it forward</a:t>
            </a:r>
            <a:r>
              <a:rPr lang="en-SG" sz="1200" kern="1200" baseline="0" dirty="0" smtClean="0">
                <a:solidFill>
                  <a:schemeClr val="tx1"/>
                </a:solidFill>
                <a:effectLst/>
                <a:latin typeface="+mn-lt"/>
                <a:ea typeface="+mn-ea"/>
                <a:cs typeface="+mn-cs"/>
              </a:rPr>
              <a:t> by </a:t>
            </a:r>
            <a:r>
              <a:rPr lang="en-SG" sz="1200" kern="1200" dirty="0" smtClean="0">
                <a:solidFill>
                  <a:schemeClr val="tx1"/>
                </a:solidFill>
                <a:effectLst/>
                <a:latin typeface="+mn-lt"/>
                <a:ea typeface="+mn-ea"/>
                <a:cs typeface="+mn-cs"/>
              </a:rPr>
              <a:t>giving back to the international community.</a:t>
            </a:r>
          </a:p>
          <a:p>
            <a:endParaRPr lang="en-SG" sz="1200" kern="1200" dirty="0" smtClean="0">
              <a:solidFill>
                <a:schemeClr val="tx1"/>
              </a:solidFill>
              <a:effectLst/>
              <a:latin typeface="+mn-lt"/>
              <a:ea typeface="+mn-ea"/>
              <a:cs typeface="+mn-cs"/>
            </a:endParaRPr>
          </a:p>
          <a:p>
            <a:pPr lvl="0"/>
            <a:r>
              <a:rPr lang="en-SG" sz="1200" kern="1200" dirty="0" smtClean="0">
                <a:solidFill>
                  <a:schemeClr val="tx1"/>
                </a:solidFill>
                <a:effectLst/>
                <a:latin typeface="+mn-lt"/>
                <a:ea typeface="+mn-ea"/>
                <a:cs typeface="+mn-cs"/>
              </a:rPr>
              <a:t>SCP’s focus is on human resource development as we believe</a:t>
            </a:r>
            <a:r>
              <a:rPr lang="en-SG" sz="1200" kern="1200" baseline="0" dirty="0" smtClean="0">
                <a:solidFill>
                  <a:schemeClr val="tx1"/>
                </a:solidFill>
                <a:effectLst/>
                <a:latin typeface="+mn-lt"/>
                <a:ea typeface="+mn-ea"/>
                <a:cs typeface="+mn-cs"/>
              </a:rPr>
              <a:t> that this </a:t>
            </a:r>
            <a:r>
              <a:rPr lang="en-SG" sz="1200" kern="1200" dirty="0" smtClean="0">
                <a:solidFill>
                  <a:schemeClr val="tx1"/>
                </a:solidFill>
                <a:effectLst/>
                <a:latin typeface="+mn-lt"/>
                <a:ea typeface="+mn-ea"/>
                <a:cs typeface="+mn-cs"/>
              </a:rPr>
              <a:t>is key to nation-building and essential for sustainable</a:t>
            </a:r>
            <a:r>
              <a:rPr lang="en-SG" sz="1200" kern="1200" baseline="0" dirty="0" smtClean="0">
                <a:solidFill>
                  <a:schemeClr val="tx1"/>
                </a:solidFill>
                <a:effectLst/>
                <a:latin typeface="+mn-lt"/>
                <a:ea typeface="+mn-ea"/>
                <a:cs typeface="+mn-cs"/>
              </a:rPr>
              <a:t> development</a:t>
            </a:r>
            <a:r>
              <a:rPr lang="en-SG" sz="1200" kern="1200" dirty="0" smtClean="0">
                <a:solidFill>
                  <a:schemeClr val="tx1"/>
                </a:solidFill>
                <a:effectLst/>
                <a:latin typeface="+mn-lt"/>
                <a:ea typeface="+mn-ea"/>
                <a:cs typeface="+mn-cs"/>
              </a:rPr>
              <a:t>. </a:t>
            </a:r>
          </a:p>
          <a:p>
            <a:r>
              <a:rPr lang="en-SG" sz="1200" kern="1200" dirty="0" smtClean="0">
                <a:solidFill>
                  <a:schemeClr val="tx1"/>
                </a:solidFill>
                <a:effectLst/>
                <a:latin typeface="+mn-lt"/>
                <a:ea typeface="+mn-ea"/>
                <a:cs typeface="+mn-cs"/>
              </a:rPr>
              <a:t> </a:t>
            </a:r>
          </a:p>
          <a:p>
            <a:endParaRPr lang="en-GB" baseline="0" dirty="0"/>
          </a:p>
          <a:p>
            <a:pPr lvl="0"/>
            <a:endParaRPr lang="en-GB" dirty="0"/>
          </a:p>
        </p:txBody>
      </p:sp>
      <p:sp>
        <p:nvSpPr>
          <p:cNvPr id="4" name="Slide Number Placeholder 3"/>
          <p:cNvSpPr>
            <a:spLocks noGrp="1"/>
          </p:cNvSpPr>
          <p:nvPr>
            <p:ph type="sldNum" sz="quarter" idx="10"/>
          </p:nvPr>
        </p:nvSpPr>
        <p:spPr/>
        <p:txBody>
          <a:bodyPr/>
          <a:lstStyle/>
          <a:p>
            <a:fld id="{ABDAD617-5E89-4739-84CB-4F3087F82C43}" type="slidenum">
              <a:rPr lang="en-GB" smtClean="0"/>
              <a:t>3</a:t>
            </a:fld>
            <a:endParaRPr lang="en-GB"/>
          </a:p>
        </p:txBody>
      </p:sp>
    </p:spTree>
    <p:extLst>
      <p:ext uri="{BB962C8B-B14F-4D97-AF65-F5344CB8AC3E}">
        <p14:creationId xmlns:p14="http://schemas.microsoft.com/office/powerpoint/2010/main" val="730614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SG" sz="1200" kern="1200" dirty="0" smtClean="0">
                <a:solidFill>
                  <a:schemeClr val="tx1"/>
                </a:solidFill>
                <a:effectLst/>
                <a:latin typeface="+mn-lt"/>
                <a:ea typeface="+mn-ea"/>
                <a:cs typeface="+mn-cs"/>
              </a:rPr>
              <a:t>This slide shows the</a:t>
            </a:r>
            <a:r>
              <a:rPr lang="en-SG" sz="1200" kern="1200" baseline="0" dirty="0" smtClean="0">
                <a:solidFill>
                  <a:schemeClr val="tx1"/>
                </a:solidFill>
                <a:effectLst/>
                <a:latin typeface="+mn-lt"/>
                <a:ea typeface="+mn-ea"/>
                <a:cs typeface="+mn-cs"/>
              </a:rPr>
              <a:t> various avenues in which we conduct programmes under the SCP.  We conduct capacity-building quite often on a bilateral basis upon request from developing countries</a:t>
            </a:r>
            <a:r>
              <a:rPr lang="en-SG" sz="1200" kern="1200" dirty="0" smtClean="0">
                <a:solidFill>
                  <a:schemeClr val="tx1"/>
                </a:solidFill>
                <a:effectLst/>
                <a:latin typeface="+mn-lt"/>
                <a:ea typeface="+mn-ea"/>
                <a:cs typeface="+mn-cs"/>
              </a:rPr>
              <a:t>. We</a:t>
            </a:r>
            <a:r>
              <a:rPr lang="en-SG" sz="1200" kern="1200" baseline="0" dirty="0" smtClean="0">
                <a:solidFill>
                  <a:schemeClr val="tx1"/>
                </a:solidFill>
                <a:effectLst/>
                <a:latin typeface="+mn-lt"/>
                <a:ea typeface="+mn-ea"/>
                <a:cs typeface="+mn-cs"/>
              </a:rPr>
              <a:t> also conduct training programmes mean for</a:t>
            </a:r>
            <a:r>
              <a:rPr lang="en-SG" sz="1200" kern="1200" dirty="0" smtClean="0">
                <a:solidFill>
                  <a:schemeClr val="tx1"/>
                </a:solidFill>
                <a:effectLst/>
                <a:latin typeface="+mn-lt"/>
                <a:ea typeface="+mn-ea"/>
                <a:cs typeface="+mn-cs"/>
              </a:rPr>
              <a:t> a group of countries like ASEAN , SIDS, Latin America, and the Caribbean. W</a:t>
            </a:r>
            <a:r>
              <a:rPr lang="en-SG" sz="1200" kern="1200" baseline="0" dirty="0" smtClean="0">
                <a:solidFill>
                  <a:schemeClr val="tx1"/>
                </a:solidFill>
                <a:effectLst/>
                <a:latin typeface="+mn-lt"/>
                <a:ea typeface="+mn-ea"/>
                <a:cs typeface="+mn-cs"/>
              </a:rPr>
              <a:t>e also have what we call TCTPs which are partnerships with major donor countries and their aid agencies. This neatly fits into the traditional definition or framework of trilateral cooperation (DAC countries, “pivotal countries” and beneficiary countries).  Another form of trilateral cooperation is our partnerships </a:t>
            </a:r>
            <a:r>
              <a:rPr lang="en-SG" sz="1200" kern="1200" dirty="0" smtClean="0">
                <a:solidFill>
                  <a:schemeClr val="tx1"/>
                </a:solidFill>
                <a:effectLst/>
                <a:latin typeface="+mn-lt"/>
                <a:ea typeface="+mn-ea"/>
                <a:cs typeface="+mn-cs"/>
              </a:rPr>
              <a:t>with international organisations like the UN agencies.</a:t>
            </a:r>
          </a:p>
          <a:p>
            <a:endParaRPr lang="en-SG" dirty="0"/>
          </a:p>
        </p:txBody>
      </p:sp>
      <p:sp>
        <p:nvSpPr>
          <p:cNvPr id="4" name="Slide Number Placeholder 3"/>
          <p:cNvSpPr>
            <a:spLocks noGrp="1"/>
          </p:cNvSpPr>
          <p:nvPr>
            <p:ph type="sldNum" sz="quarter" idx="10"/>
          </p:nvPr>
        </p:nvSpPr>
        <p:spPr/>
        <p:txBody>
          <a:bodyPr/>
          <a:lstStyle/>
          <a:p>
            <a:fld id="{ABDAD617-5E89-4739-84CB-4F3087F82C43}" type="slidenum">
              <a:rPr lang="en-GB" smtClean="0"/>
              <a:t>4</a:t>
            </a:fld>
            <a:endParaRPr lang="en-GB"/>
          </a:p>
        </p:txBody>
      </p:sp>
    </p:spTree>
    <p:extLst>
      <p:ext uri="{BB962C8B-B14F-4D97-AF65-F5344CB8AC3E}">
        <p14:creationId xmlns:p14="http://schemas.microsoft.com/office/powerpoint/2010/main" val="3402232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smtClean="0"/>
              <a:t>These are some of the kinds of programmes we conduct under the SCP.</a:t>
            </a:r>
            <a:r>
              <a:rPr lang="en-SG" baseline="0" dirty="0" smtClean="0"/>
              <a:t> </a:t>
            </a:r>
            <a:endParaRPr lang="en-SG" dirty="0"/>
          </a:p>
        </p:txBody>
      </p:sp>
      <p:sp>
        <p:nvSpPr>
          <p:cNvPr id="4" name="Slide Number Placeholder 3"/>
          <p:cNvSpPr>
            <a:spLocks noGrp="1"/>
          </p:cNvSpPr>
          <p:nvPr>
            <p:ph type="sldNum" sz="quarter" idx="10"/>
          </p:nvPr>
        </p:nvSpPr>
        <p:spPr/>
        <p:txBody>
          <a:bodyPr/>
          <a:lstStyle/>
          <a:p>
            <a:fld id="{ABDAD617-5E89-4739-84CB-4F3087F82C43}" type="slidenum">
              <a:rPr lang="en-GB" smtClean="0"/>
              <a:t>5</a:t>
            </a:fld>
            <a:endParaRPr lang="en-GB"/>
          </a:p>
        </p:txBody>
      </p:sp>
    </p:spTree>
    <p:extLst>
      <p:ext uri="{BB962C8B-B14F-4D97-AF65-F5344CB8AC3E}">
        <p14:creationId xmlns:p14="http://schemas.microsoft.com/office/powerpoint/2010/main" val="4154459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kern="1200" dirty="0" smtClean="0">
                <a:solidFill>
                  <a:schemeClr val="tx1"/>
                </a:solidFill>
                <a:effectLst/>
                <a:latin typeface="+mn-lt"/>
                <a:ea typeface="+mn-ea"/>
                <a:cs typeface="+mn-cs"/>
              </a:rPr>
              <a:t>Since 1992, we have welcomed more than 120,000 participants for our SCP programmes.</a:t>
            </a:r>
            <a:r>
              <a:rPr lang="en-SG" sz="1200" kern="1200" baseline="0" dirty="0" smtClean="0">
                <a:solidFill>
                  <a:schemeClr val="tx1"/>
                </a:solidFill>
                <a:effectLst/>
                <a:latin typeface="+mn-lt"/>
                <a:ea typeface="+mn-ea"/>
                <a:cs typeface="+mn-cs"/>
              </a:rPr>
              <a:t> </a:t>
            </a:r>
          </a:p>
          <a:p>
            <a:endParaRPr lang="en-SG" sz="1200" kern="1200" baseline="0" dirty="0" smtClean="0">
              <a:solidFill>
                <a:schemeClr val="tx1"/>
              </a:solidFill>
              <a:effectLst/>
              <a:latin typeface="+mn-lt"/>
              <a:ea typeface="+mn-ea"/>
              <a:cs typeface="+mn-cs"/>
            </a:endParaRPr>
          </a:p>
          <a:p>
            <a:r>
              <a:rPr lang="en-SG" sz="1200" kern="1200" baseline="0" dirty="0" smtClean="0">
                <a:solidFill>
                  <a:schemeClr val="tx1"/>
                </a:solidFill>
                <a:effectLst/>
                <a:latin typeface="+mn-lt"/>
                <a:ea typeface="+mn-ea"/>
                <a:cs typeface="+mn-cs"/>
              </a:rPr>
              <a:t>They come from more than 170 countries and territories. We work with more than 40 partners to deliver our programmes.</a:t>
            </a:r>
            <a:endParaRPr lang="en-SG" sz="1200" kern="1200" dirty="0" smtClean="0">
              <a:solidFill>
                <a:schemeClr val="tx1"/>
              </a:solidFill>
              <a:effectLst/>
              <a:latin typeface="+mn-lt"/>
              <a:ea typeface="+mn-ea"/>
              <a:cs typeface="+mn-cs"/>
            </a:endParaRPr>
          </a:p>
          <a:p>
            <a:endParaRPr lang="en-SG" sz="1200" kern="1200" dirty="0" smtClean="0">
              <a:solidFill>
                <a:schemeClr val="tx1"/>
              </a:solidFill>
              <a:effectLst/>
              <a:latin typeface="+mn-lt"/>
              <a:ea typeface="+mn-ea"/>
              <a:cs typeface="+mn-cs"/>
            </a:endParaRPr>
          </a:p>
          <a:p>
            <a:r>
              <a:rPr lang="en-SG" sz="1200" kern="1200" dirty="0" smtClean="0">
                <a:solidFill>
                  <a:schemeClr val="tx1"/>
                </a:solidFill>
                <a:effectLst/>
                <a:latin typeface="+mn-lt"/>
                <a:ea typeface="+mn-ea"/>
                <a:cs typeface="+mn-cs"/>
              </a:rPr>
              <a:t>Each year, the</a:t>
            </a:r>
            <a:r>
              <a:rPr lang="en-SG" sz="1200" kern="1200" baseline="0" dirty="0" smtClean="0">
                <a:solidFill>
                  <a:schemeClr val="tx1"/>
                </a:solidFill>
                <a:effectLst/>
                <a:latin typeface="+mn-lt"/>
                <a:ea typeface="+mn-ea"/>
                <a:cs typeface="+mn-cs"/>
              </a:rPr>
              <a:t> SCP conducts an average of 300 courses for more than </a:t>
            </a:r>
            <a:r>
              <a:rPr lang="en-SG" sz="1200" kern="1200" dirty="0" smtClean="0">
                <a:solidFill>
                  <a:schemeClr val="tx1"/>
                </a:solidFill>
                <a:effectLst/>
                <a:latin typeface="+mn-lt"/>
                <a:ea typeface="+mn-ea"/>
                <a:cs typeface="+mn-cs"/>
              </a:rPr>
              <a:t>6,000 participants.</a:t>
            </a:r>
            <a:endParaRPr lang="en-SG"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DAD617-5E89-4739-84CB-4F3087F82C43}" type="slidenum">
              <a:rPr lang="en-GB" smtClean="0"/>
              <a:t>6</a:t>
            </a:fld>
            <a:endParaRPr lang="en-GB"/>
          </a:p>
        </p:txBody>
      </p:sp>
    </p:spTree>
    <p:extLst>
      <p:ext uri="{BB962C8B-B14F-4D97-AF65-F5344CB8AC3E}">
        <p14:creationId xmlns:p14="http://schemas.microsoft.com/office/powerpoint/2010/main" val="2937524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sz="1200" kern="1200" dirty="0" smtClean="0">
                <a:solidFill>
                  <a:schemeClr val="tx1"/>
                </a:solidFill>
                <a:effectLst/>
                <a:latin typeface="+mn-lt"/>
                <a:ea typeface="+mn-ea"/>
                <a:cs typeface="+mn-cs"/>
              </a:rPr>
              <a:t>Let me take the opportunity to introduce one</a:t>
            </a:r>
            <a:r>
              <a:rPr lang="en-SG" sz="1200" kern="1200" baseline="0" dirty="0" smtClean="0">
                <a:solidFill>
                  <a:schemeClr val="tx1"/>
                </a:solidFill>
                <a:effectLst/>
                <a:latin typeface="+mn-lt"/>
                <a:ea typeface="+mn-ea"/>
                <a:cs typeface="+mn-cs"/>
              </a:rPr>
              <a:t> of our core programmes - the </a:t>
            </a:r>
            <a:r>
              <a:rPr lang="en-SG" sz="1200" kern="1200" dirty="0" smtClean="0">
                <a:solidFill>
                  <a:schemeClr val="tx1"/>
                </a:solidFill>
                <a:effectLst/>
                <a:latin typeface="+mn-lt"/>
                <a:ea typeface="+mn-ea"/>
                <a:cs typeface="+mn-cs"/>
              </a:rPr>
              <a:t>SCP Training</a:t>
            </a:r>
            <a:r>
              <a:rPr lang="en-SG" sz="1200" kern="1200" baseline="0" dirty="0" smtClean="0">
                <a:solidFill>
                  <a:schemeClr val="tx1"/>
                </a:solidFill>
                <a:effectLst/>
                <a:latin typeface="+mn-lt"/>
                <a:ea typeface="+mn-ea"/>
                <a:cs typeface="+mn-cs"/>
              </a:rPr>
              <a:t> Calendar.</a:t>
            </a:r>
          </a:p>
          <a:p>
            <a:pPr marL="0" marR="0" indent="0" algn="l" defTabSz="914400" rtl="0" eaLnBrk="1" fontAlgn="auto" latinLnBrk="0" hangingPunct="1">
              <a:lnSpc>
                <a:spcPct val="100000"/>
              </a:lnSpc>
              <a:spcBef>
                <a:spcPts val="0"/>
              </a:spcBef>
              <a:spcAft>
                <a:spcPts val="0"/>
              </a:spcAft>
              <a:buClrTx/>
              <a:buSzTx/>
              <a:buFontTx/>
              <a:buNone/>
              <a:tabLst/>
              <a:defRPr/>
            </a:pPr>
            <a:endParaRPr lang="en-SG"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SG" sz="1200" kern="1200" dirty="0" smtClean="0">
                <a:solidFill>
                  <a:schemeClr val="tx1"/>
                </a:solidFill>
                <a:effectLst/>
                <a:latin typeface="+mn-lt"/>
                <a:ea typeface="+mn-ea"/>
                <a:cs typeface="+mn-cs"/>
              </a:rPr>
              <a:t>There is a copy of the 2018/19 Training Calendar</a:t>
            </a:r>
            <a:r>
              <a:rPr lang="en-SG" sz="1200" kern="1200" baseline="0" dirty="0" smtClean="0">
                <a:solidFill>
                  <a:schemeClr val="tx1"/>
                </a:solidFill>
                <a:effectLst/>
                <a:latin typeface="+mn-lt"/>
                <a:ea typeface="+mn-ea"/>
                <a:cs typeface="+mn-cs"/>
              </a:rPr>
              <a:t> in front of you, which w</a:t>
            </a:r>
            <a:r>
              <a:rPr lang="en-SG" sz="1200" kern="1200" dirty="0" smtClean="0">
                <a:solidFill>
                  <a:schemeClr val="tx1"/>
                </a:solidFill>
                <a:effectLst/>
                <a:latin typeface="+mn-lt"/>
                <a:ea typeface="+mn-ea"/>
                <a:cs typeface="+mn-cs"/>
              </a:rPr>
              <a:t>e publish </a:t>
            </a:r>
            <a:r>
              <a:rPr lang="en-SG" sz="1200" b="0" kern="1200" dirty="0" smtClean="0">
                <a:solidFill>
                  <a:schemeClr val="tx1"/>
                </a:solidFill>
                <a:effectLst/>
                <a:latin typeface="+mn-lt"/>
                <a:ea typeface="+mn-ea"/>
                <a:cs typeface="+mn-cs"/>
              </a:rPr>
              <a:t>yearly. These</a:t>
            </a:r>
            <a:r>
              <a:rPr lang="en-SG" sz="1200" b="0" kern="1200" baseline="0" dirty="0" smtClean="0">
                <a:solidFill>
                  <a:schemeClr val="tx1"/>
                </a:solidFill>
                <a:effectLst/>
                <a:latin typeface="+mn-lt"/>
                <a:ea typeface="+mn-ea"/>
                <a:cs typeface="+mn-cs"/>
              </a:rPr>
              <a:t> are the six clusters covered by our training calendar this year</a:t>
            </a:r>
            <a:r>
              <a:rPr lang="en-US" sz="1200" b="0" kern="1200" baseline="0" dirty="0" smtClean="0">
                <a:solidFill>
                  <a:schemeClr val="tx1"/>
                </a:solidFill>
                <a:effectLst/>
                <a:latin typeface="+mn-lt"/>
                <a:ea typeface="+mn-ea"/>
                <a:cs typeface="+mn-cs"/>
              </a:rPr>
              <a:t>. As you can see, the themes reflect some of the strengths which Singapore has built up over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The courses are open to government officials from developing countries. As we limit each of these courses to around 30 people, we typically receive an overwhelming response for them. There is a selection process which includes (i) endorsement from their respective Governments or National Focal Points of Technical Assistance, (ii) relevance of the course to their positions in government and (iii) ensuring a good distribution of participants from around the world.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BDAD617-5E89-4739-84CB-4F3087F82C43}" type="slidenum">
              <a:rPr lang="en-GB" smtClean="0"/>
              <a:t>7</a:t>
            </a:fld>
            <a:endParaRPr lang="en-GB"/>
          </a:p>
        </p:txBody>
      </p:sp>
    </p:spTree>
    <p:extLst>
      <p:ext uri="{BB962C8B-B14F-4D97-AF65-F5344CB8AC3E}">
        <p14:creationId xmlns:p14="http://schemas.microsoft.com/office/powerpoint/2010/main" val="2746492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kern="1200" dirty="0" smtClean="0">
                <a:solidFill>
                  <a:schemeClr val="tx1"/>
                </a:solidFill>
                <a:effectLst/>
                <a:latin typeface="+mn-lt"/>
                <a:ea typeface="+mn-ea"/>
                <a:cs typeface="+mn-cs"/>
              </a:rPr>
              <a:t>The annual SCP Training</a:t>
            </a:r>
            <a:r>
              <a:rPr lang="en-SG" sz="1200" b="0" kern="1200" baseline="0" dirty="0" smtClean="0">
                <a:solidFill>
                  <a:schemeClr val="tx1"/>
                </a:solidFill>
                <a:effectLst/>
                <a:latin typeface="+mn-lt"/>
                <a:ea typeface="+mn-ea"/>
                <a:cs typeface="+mn-cs"/>
              </a:rPr>
              <a:t> C</a:t>
            </a:r>
            <a:r>
              <a:rPr lang="en-SG" sz="1200" b="0" kern="1200" dirty="0" smtClean="0">
                <a:solidFill>
                  <a:schemeClr val="tx1"/>
                </a:solidFill>
                <a:effectLst/>
                <a:latin typeface="+mn-lt"/>
                <a:ea typeface="+mn-ea"/>
                <a:cs typeface="+mn-cs"/>
              </a:rPr>
              <a:t>alendar</a:t>
            </a:r>
            <a:r>
              <a:rPr lang="en-SG" sz="1200" b="0" kern="1200" baseline="0" dirty="0" smtClean="0">
                <a:solidFill>
                  <a:schemeClr val="tx1"/>
                </a:solidFill>
                <a:effectLst/>
                <a:latin typeface="+mn-lt"/>
                <a:ea typeface="+mn-ea"/>
                <a:cs typeface="+mn-cs"/>
              </a:rPr>
              <a:t> supports the UN 2030 Agenda for Sustainable Development and its 17 Sustainable Development Goals (or SDGs). We try to ensure that our courses help to promote one or more of the SDGs. </a:t>
            </a: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b="0" kern="1200" dirty="0" smtClean="0">
                <a:solidFill>
                  <a:schemeClr val="tx1"/>
                </a:solidFill>
                <a:effectLst/>
                <a:latin typeface="+mn-lt"/>
                <a:ea typeface="+mn-ea"/>
                <a:cs typeface="+mn-cs"/>
              </a:rPr>
              <a:t>If you flip through the calendar, you will see that we</a:t>
            </a:r>
            <a:r>
              <a:rPr lang="en-SG" sz="1200" b="0" kern="1200" baseline="0" dirty="0" smtClean="0">
                <a:solidFill>
                  <a:schemeClr val="tx1"/>
                </a:solidFill>
                <a:effectLst/>
                <a:latin typeface="+mn-lt"/>
                <a:ea typeface="+mn-ea"/>
                <a:cs typeface="+mn-cs"/>
              </a:rPr>
              <a:t> have tagged each course to a specific SDG. </a:t>
            </a:r>
            <a:r>
              <a:rPr lang="en-SG" sz="1200" b="0" kern="1200" dirty="0" smtClean="0">
                <a:solidFill>
                  <a:schemeClr val="tx1"/>
                </a:solidFill>
                <a:effectLst/>
                <a:latin typeface="+mn-lt"/>
                <a:ea typeface="+mn-ea"/>
                <a:cs typeface="+mn-cs"/>
              </a:rPr>
              <a:t>We strongly believe that the SDGs are a useful road map and tool for countries in their development journey. At the same time, each country will have to adapt to their own circumstances and situation as they see fit.</a:t>
            </a:r>
          </a:p>
          <a:p>
            <a:pPr lvl="0"/>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DAD617-5E89-4739-84CB-4F3087F82C43}" type="slidenum">
              <a:rPr lang="en-GB" smtClean="0"/>
              <a:t>8</a:t>
            </a:fld>
            <a:endParaRPr lang="en-GB"/>
          </a:p>
        </p:txBody>
      </p:sp>
    </p:spTree>
    <p:extLst>
      <p:ext uri="{BB962C8B-B14F-4D97-AF65-F5344CB8AC3E}">
        <p14:creationId xmlns:p14="http://schemas.microsoft.com/office/powerpoint/2010/main" val="46682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07000"/>
              </a:lnSpc>
              <a:spcAft>
                <a:spcPts val="800"/>
              </a:spcAft>
              <a:buFont typeface="Symbol" panose="05050102010706020507" pitchFamily="18" charset="2"/>
              <a:buNone/>
            </a:pPr>
            <a:r>
              <a:rPr lang="en-SG" sz="1050" dirty="0" smtClean="0">
                <a:effectLst/>
                <a:latin typeface="Times New Roman" panose="02020603050405020304" pitchFamily="18" charset="0"/>
                <a:ea typeface="Calibri" panose="020F0502020204030204" pitchFamily="34" charset="0"/>
                <a:cs typeface="Times New Roman" panose="02020603050405020304" pitchFamily="18" charset="0"/>
              </a:rPr>
              <a:t>Let me now share a few</a:t>
            </a:r>
            <a:r>
              <a:rPr lang="en-SG" sz="1050" baseline="0" dirty="0" smtClean="0">
                <a:effectLst/>
                <a:latin typeface="Times New Roman" panose="02020603050405020304" pitchFamily="18" charset="0"/>
                <a:ea typeface="Calibri" panose="020F0502020204030204" pitchFamily="34" charset="0"/>
                <a:cs typeface="Times New Roman" panose="02020603050405020304" pitchFamily="18" charset="0"/>
              </a:rPr>
              <a:t> recent developments in our south-south and triangular cooperation under the SCP. Since 2015, and the launch of the UN 2030 Agenda, Singapore launched our Sustainable Development Programme (SDP) package to offer new modes of assistance that promote south-south and triangular cooperation. For example, one component of this programme is collaborating with non-government actors to conduct ground-level activities that support sustainable development. </a:t>
            </a:r>
            <a:endParaRPr lang="en-SG"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BDAD617-5E89-4739-84CB-4F3087F82C43}" type="slidenum">
              <a:rPr lang="en-GB" smtClean="0"/>
              <a:t>9</a:t>
            </a:fld>
            <a:endParaRPr lang="en-GB"/>
          </a:p>
        </p:txBody>
      </p:sp>
    </p:spTree>
    <p:extLst>
      <p:ext uri="{BB962C8B-B14F-4D97-AF65-F5344CB8AC3E}">
        <p14:creationId xmlns:p14="http://schemas.microsoft.com/office/powerpoint/2010/main" val="4123175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DD2A9ED-B378-44D4-ACA9-5D571580286C}" type="datetimeFigureOut">
              <a:rPr lang="en-GB" smtClean="0"/>
              <a:t>25/06/2018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99F24F-B724-41CF-AB33-4255B64DECAD}" type="slidenum">
              <a:rPr lang="en-GB" smtClean="0"/>
              <a:t>‹#›</a:t>
            </a:fld>
            <a:endParaRPr lang="en-GB"/>
          </a:p>
        </p:txBody>
      </p:sp>
    </p:spTree>
    <p:extLst>
      <p:ext uri="{BB962C8B-B14F-4D97-AF65-F5344CB8AC3E}">
        <p14:creationId xmlns:p14="http://schemas.microsoft.com/office/powerpoint/2010/main" val="3266880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DD2A9ED-B378-44D4-ACA9-5D571580286C}" type="datetimeFigureOut">
              <a:rPr lang="en-GB" smtClean="0"/>
              <a:t>25/06/2018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99F24F-B724-41CF-AB33-4255B64DECAD}" type="slidenum">
              <a:rPr lang="en-GB" smtClean="0"/>
              <a:t>‹#›</a:t>
            </a:fld>
            <a:endParaRPr lang="en-GB"/>
          </a:p>
        </p:txBody>
      </p:sp>
    </p:spTree>
    <p:extLst>
      <p:ext uri="{BB962C8B-B14F-4D97-AF65-F5344CB8AC3E}">
        <p14:creationId xmlns:p14="http://schemas.microsoft.com/office/powerpoint/2010/main" val="184964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DD2A9ED-B378-44D4-ACA9-5D571580286C}" type="datetimeFigureOut">
              <a:rPr lang="en-GB" smtClean="0"/>
              <a:t>25/06/2018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99F24F-B724-41CF-AB33-4255B64DECAD}" type="slidenum">
              <a:rPr lang="en-GB" smtClean="0"/>
              <a:t>‹#›</a:t>
            </a:fld>
            <a:endParaRPr lang="en-GB"/>
          </a:p>
        </p:txBody>
      </p:sp>
    </p:spTree>
    <p:extLst>
      <p:ext uri="{BB962C8B-B14F-4D97-AF65-F5344CB8AC3E}">
        <p14:creationId xmlns:p14="http://schemas.microsoft.com/office/powerpoint/2010/main" val="155957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DD2A9ED-B378-44D4-ACA9-5D571580286C}" type="datetimeFigureOut">
              <a:rPr lang="en-GB" smtClean="0"/>
              <a:t>25/06/2018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99F24F-B724-41CF-AB33-4255B64DECAD}" type="slidenum">
              <a:rPr lang="en-GB" smtClean="0"/>
              <a:t>‹#›</a:t>
            </a:fld>
            <a:endParaRPr lang="en-GB"/>
          </a:p>
        </p:txBody>
      </p:sp>
    </p:spTree>
    <p:extLst>
      <p:ext uri="{BB962C8B-B14F-4D97-AF65-F5344CB8AC3E}">
        <p14:creationId xmlns:p14="http://schemas.microsoft.com/office/powerpoint/2010/main" val="164484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D2A9ED-B378-44D4-ACA9-5D571580286C}" type="datetimeFigureOut">
              <a:rPr lang="en-GB" smtClean="0"/>
              <a:t>25/06/2018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99F24F-B724-41CF-AB33-4255B64DECAD}" type="slidenum">
              <a:rPr lang="en-GB" smtClean="0"/>
              <a:t>‹#›</a:t>
            </a:fld>
            <a:endParaRPr lang="en-GB"/>
          </a:p>
        </p:txBody>
      </p:sp>
    </p:spTree>
    <p:extLst>
      <p:ext uri="{BB962C8B-B14F-4D97-AF65-F5344CB8AC3E}">
        <p14:creationId xmlns:p14="http://schemas.microsoft.com/office/powerpoint/2010/main" val="2937659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DD2A9ED-B378-44D4-ACA9-5D571580286C}" type="datetimeFigureOut">
              <a:rPr lang="en-GB" smtClean="0"/>
              <a:t>25/06/2018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99F24F-B724-41CF-AB33-4255B64DECAD}" type="slidenum">
              <a:rPr lang="en-GB" smtClean="0"/>
              <a:t>‹#›</a:t>
            </a:fld>
            <a:endParaRPr lang="en-GB"/>
          </a:p>
        </p:txBody>
      </p:sp>
    </p:spTree>
    <p:extLst>
      <p:ext uri="{BB962C8B-B14F-4D97-AF65-F5344CB8AC3E}">
        <p14:creationId xmlns:p14="http://schemas.microsoft.com/office/powerpoint/2010/main" val="1054356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D2A9ED-B378-44D4-ACA9-5D571580286C}" type="datetimeFigureOut">
              <a:rPr lang="en-GB" smtClean="0"/>
              <a:t>25/06/2018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99F24F-B724-41CF-AB33-4255B64DECAD}" type="slidenum">
              <a:rPr lang="en-GB" smtClean="0"/>
              <a:t>‹#›</a:t>
            </a:fld>
            <a:endParaRPr lang="en-GB"/>
          </a:p>
        </p:txBody>
      </p:sp>
    </p:spTree>
    <p:extLst>
      <p:ext uri="{BB962C8B-B14F-4D97-AF65-F5344CB8AC3E}">
        <p14:creationId xmlns:p14="http://schemas.microsoft.com/office/powerpoint/2010/main" val="340463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DD2A9ED-B378-44D4-ACA9-5D571580286C}" type="datetimeFigureOut">
              <a:rPr lang="en-GB" smtClean="0"/>
              <a:t>25/06/2018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99F24F-B724-41CF-AB33-4255B64DECAD}" type="slidenum">
              <a:rPr lang="en-GB" smtClean="0"/>
              <a:t>‹#›</a:t>
            </a:fld>
            <a:endParaRPr lang="en-GB"/>
          </a:p>
        </p:txBody>
      </p:sp>
    </p:spTree>
    <p:extLst>
      <p:ext uri="{BB962C8B-B14F-4D97-AF65-F5344CB8AC3E}">
        <p14:creationId xmlns:p14="http://schemas.microsoft.com/office/powerpoint/2010/main" val="2388629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2A9ED-B378-44D4-ACA9-5D571580286C}" type="datetimeFigureOut">
              <a:rPr lang="en-GB" smtClean="0"/>
              <a:t>25/06/2018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99F24F-B724-41CF-AB33-4255B64DECAD}" type="slidenum">
              <a:rPr lang="en-GB" smtClean="0"/>
              <a:t>‹#›</a:t>
            </a:fld>
            <a:endParaRPr lang="en-GB"/>
          </a:p>
        </p:txBody>
      </p:sp>
    </p:spTree>
    <p:extLst>
      <p:ext uri="{BB962C8B-B14F-4D97-AF65-F5344CB8AC3E}">
        <p14:creationId xmlns:p14="http://schemas.microsoft.com/office/powerpoint/2010/main" val="1255942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D2A9ED-B378-44D4-ACA9-5D571580286C}" type="datetimeFigureOut">
              <a:rPr lang="en-GB" smtClean="0"/>
              <a:t>25/06/2018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99F24F-B724-41CF-AB33-4255B64DECAD}" type="slidenum">
              <a:rPr lang="en-GB" smtClean="0"/>
              <a:t>‹#›</a:t>
            </a:fld>
            <a:endParaRPr lang="en-GB"/>
          </a:p>
        </p:txBody>
      </p:sp>
    </p:spTree>
    <p:extLst>
      <p:ext uri="{BB962C8B-B14F-4D97-AF65-F5344CB8AC3E}">
        <p14:creationId xmlns:p14="http://schemas.microsoft.com/office/powerpoint/2010/main" val="3580746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D2A9ED-B378-44D4-ACA9-5D571580286C}" type="datetimeFigureOut">
              <a:rPr lang="en-GB" smtClean="0"/>
              <a:t>25/06/2018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99F24F-B724-41CF-AB33-4255B64DECAD}" type="slidenum">
              <a:rPr lang="en-GB" smtClean="0"/>
              <a:t>‹#›</a:t>
            </a:fld>
            <a:endParaRPr lang="en-GB"/>
          </a:p>
        </p:txBody>
      </p:sp>
    </p:spTree>
    <p:extLst>
      <p:ext uri="{BB962C8B-B14F-4D97-AF65-F5344CB8AC3E}">
        <p14:creationId xmlns:p14="http://schemas.microsoft.com/office/powerpoint/2010/main" val="2245012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2A9ED-B378-44D4-ACA9-5D571580286C}" type="datetimeFigureOut">
              <a:rPr lang="en-GB" smtClean="0"/>
              <a:t>25/06/2018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9F24F-B724-41CF-AB33-4255B64DECAD}" type="slidenum">
              <a:rPr lang="en-GB" smtClean="0"/>
              <a:t>‹#›</a:t>
            </a:fld>
            <a:endParaRPr lang="en-GB"/>
          </a:p>
        </p:txBody>
      </p:sp>
    </p:spTree>
    <p:extLst>
      <p:ext uri="{BB962C8B-B14F-4D97-AF65-F5344CB8AC3E}">
        <p14:creationId xmlns:p14="http://schemas.microsoft.com/office/powerpoint/2010/main" val="1050018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hyperlink" Target="https://www.google.com.sg/url?sa=i&amp;rct=j&amp;q=&amp;esrc=s&amp;source=imgres&amp;cd=&amp;cad=rja&amp;uact=8&amp;ved=0ahUKEwjT0d3ktKzLAhVMBo4KHeMNCi4QjRwIBw&amp;url=https://www.giving.sg/campaigns/2016formercyrelief&amp;psig=AFQjCNH6z9cHVEM4t7Y0PRy20JrF1yO6kg&amp;ust=1457365793262510" TargetMode="External"/><Relationship Id="rId3" Type="http://schemas.openxmlformats.org/officeDocument/2006/relationships/image" Target="../media/image17.png"/><Relationship Id="rId7"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google.com.sg/url?sa=i&amp;rct=j&amp;q=&amp;esrc=s&amp;source=images&amp;cd=&amp;cad=rja&amp;uact=8&amp;ved=0ahUKEwiP8ZHstKzLAhVMjo4KHXsEDUsQjRwIBw&amp;url=http://translatorswithoutborders.org/Our-Community-of-NGOs-L&amp;bvm=bv.116274245,d.c2E&amp;psig=AFQjCNGFXT4ftid8JparYLLW3S-LqmDdjg&amp;ust=1457365796181577" TargetMode="External"/><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1.png"/><Relationship Id="rId7"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eg"/><Relationship Id="rId10" Type="http://schemas.openxmlformats.org/officeDocument/2006/relationships/image" Target="../media/image27.jpg"/><Relationship Id="rId4" Type="http://schemas.microsoft.com/office/2007/relationships/hdphoto" Target="../media/hdphoto1.wdp"/><Relationship Id="rId9"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jpeg"/><Relationship Id="rId12"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google.com.sg/url?sa=i&amp;rct=j&amp;q=&amp;esrc=s&amp;source=images&amp;cd=&amp;cad=rja&amp;uact=8&amp;ved=0ahUKEwiP8ZHstKzLAhVMjo4KHXsEDUsQjRwIBw&amp;url=http://translatorswithoutborders.org/Our-Community-of-NGOs-L&amp;bvm=bv.116274245,d.c2E&amp;psig=AFQjCNGFXT4ftid8JparYLLW3S-LqmDdjg&amp;ust=1457365796181577" TargetMode="External"/><Relationship Id="rId11" Type="http://schemas.openxmlformats.org/officeDocument/2006/relationships/image" Target="../media/image15.jpeg"/><Relationship Id="rId5" Type="http://schemas.openxmlformats.org/officeDocument/2006/relationships/chart" Target="../charts/chart1.xml"/><Relationship Id="rId10" Type="http://schemas.openxmlformats.org/officeDocument/2006/relationships/image" Target="../media/image14.jpeg"/><Relationship Id="rId4" Type="http://schemas.microsoft.com/office/2007/relationships/hdphoto" Target="../media/hdphoto1.wdp"/><Relationship Id="rId9" Type="http://schemas.openxmlformats.org/officeDocument/2006/relationships/hyperlink" Target="https://www.google.com.sg/url?sa=i&amp;rct=j&amp;q=&amp;esrc=s&amp;source=imgres&amp;cd=&amp;cad=rja&amp;uact=8&amp;ved=0ahUKEwjT0d3ktKzLAhVMBo4KHeMNCi4QjRwIBw&amp;url=https://www.giving.sg/campaigns/2016formercyrelief&amp;psig=AFQjCNH6z9cHVEM4t7Y0PRy20JrF1yO6kg&amp;ust=14573657932625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upload.wikimedia.org/wikipedia/commons/0/09/BlankMap-World-v2.png"/>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11024"/>
          <a:stretch/>
        </p:blipFill>
        <p:spPr bwMode="auto">
          <a:xfrm>
            <a:off x="71500" y="3248980"/>
            <a:ext cx="9001000" cy="3609020"/>
          </a:xfrm>
          <a:prstGeom prst="rect">
            <a:avLst/>
          </a:prstGeom>
          <a:solidFill>
            <a:schemeClr val="bg1">
              <a:alpha val="70000"/>
            </a:schemeClr>
          </a:solidFill>
          <a:ln>
            <a:noFill/>
          </a:ln>
        </p:spPr>
      </p:pic>
      <p:pic>
        <p:nvPicPr>
          <p:cNvPr id="2050" name="Picture 1"/>
          <p:cNvPicPr>
            <a:picLocks noChangeAspect="1" noChangeArrowheads="1"/>
          </p:cNvPicPr>
          <p:nvPr/>
        </p:nvPicPr>
        <p:blipFill rotWithShape="1">
          <a:blip r:embed="rId5">
            <a:extLst>
              <a:ext uri="{28A0092B-C50C-407E-A947-70E740481C1C}">
                <a14:useLocalDpi xmlns:a14="http://schemas.microsoft.com/office/drawing/2010/main" val="0"/>
              </a:ext>
            </a:extLst>
          </a:blip>
          <a:srcRect t="9999" b="33528"/>
          <a:stretch/>
        </p:blipFill>
        <p:spPr bwMode="auto">
          <a:xfrm>
            <a:off x="-17859" y="0"/>
            <a:ext cx="9162976"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26" name="Picture 2" descr="C:\Users\mfa-huaypengtan\Desktop\publicity\SCP_Logo_FA_high r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9832" y="3817020"/>
            <a:ext cx="2772308" cy="2472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682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SG" dirty="0" smtClean="0"/>
              <a:t>South-South and Triangular Cooperation</a:t>
            </a:r>
            <a:endParaRPr lang="en-SG" dirty="0"/>
          </a:p>
        </p:txBody>
      </p:sp>
      <p:pic>
        <p:nvPicPr>
          <p:cNvPr id="10" name="Picture 9"/>
          <p:cNvPicPr>
            <a:picLocks noChangeAspect="1"/>
          </p:cNvPicPr>
          <p:nvPr/>
        </p:nvPicPr>
        <p:blipFill>
          <a:blip r:embed="rId3"/>
          <a:stretch>
            <a:fillRect/>
          </a:stretch>
        </p:blipFill>
        <p:spPr>
          <a:xfrm>
            <a:off x="480057" y="2898922"/>
            <a:ext cx="2487935" cy="1772342"/>
          </a:xfrm>
          <a:prstGeom prst="rect">
            <a:avLst/>
          </a:prstGeom>
        </p:spPr>
      </p:pic>
      <p:pic>
        <p:nvPicPr>
          <p:cNvPr id="11" name="Picture 10"/>
          <p:cNvPicPr>
            <a:picLocks noChangeAspect="1"/>
          </p:cNvPicPr>
          <p:nvPr/>
        </p:nvPicPr>
        <p:blipFill>
          <a:blip r:embed="rId4"/>
          <a:stretch>
            <a:fillRect/>
          </a:stretch>
        </p:blipFill>
        <p:spPr>
          <a:xfrm>
            <a:off x="3362149" y="2898922"/>
            <a:ext cx="2419701" cy="1772342"/>
          </a:xfrm>
          <a:prstGeom prst="rect">
            <a:avLst/>
          </a:prstGeom>
        </p:spPr>
      </p:pic>
      <p:pic>
        <p:nvPicPr>
          <p:cNvPr id="12" name="Picture 11"/>
          <p:cNvPicPr>
            <a:picLocks noChangeAspect="1"/>
          </p:cNvPicPr>
          <p:nvPr/>
        </p:nvPicPr>
        <p:blipFill>
          <a:blip r:embed="rId5"/>
          <a:stretch>
            <a:fillRect/>
          </a:stretch>
        </p:blipFill>
        <p:spPr>
          <a:xfrm>
            <a:off x="6683464" y="2754906"/>
            <a:ext cx="1469132" cy="1925274"/>
          </a:xfrm>
          <a:prstGeom prst="rect">
            <a:avLst/>
          </a:prstGeom>
        </p:spPr>
      </p:pic>
      <p:sp>
        <p:nvSpPr>
          <p:cNvPr id="13" name="TextBox 12"/>
          <p:cNvSpPr txBox="1"/>
          <p:nvPr/>
        </p:nvSpPr>
        <p:spPr>
          <a:xfrm>
            <a:off x="496260" y="4668954"/>
            <a:ext cx="2465514" cy="923330"/>
          </a:xfrm>
          <a:prstGeom prst="rect">
            <a:avLst/>
          </a:prstGeom>
          <a:noFill/>
          <a:ln>
            <a:noFill/>
          </a:ln>
        </p:spPr>
        <p:txBody>
          <a:bodyPr wrap="square" rtlCol="0">
            <a:spAutoFit/>
          </a:bodyPr>
          <a:lstStyle/>
          <a:p>
            <a:pPr algn="ctr"/>
            <a:r>
              <a:rPr lang="en-SG" dirty="0" smtClean="0"/>
              <a:t>Water Treatment Plant in Cambodia set up by Lien Aid</a:t>
            </a:r>
            <a:endParaRPr lang="en-SG" dirty="0"/>
          </a:p>
        </p:txBody>
      </p:sp>
      <p:sp>
        <p:nvSpPr>
          <p:cNvPr id="14" name="TextBox 13"/>
          <p:cNvSpPr txBox="1"/>
          <p:nvPr/>
        </p:nvSpPr>
        <p:spPr>
          <a:xfrm>
            <a:off x="3334622" y="4640485"/>
            <a:ext cx="2465514" cy="923330"/>
          </a:xfrm>
          <a:prstGeom prst="rect">
            <a:avLst/>
          </a:prstGeom>
          <a:noFill/>
          <a:ln>
            <a:noFill/>
          </a:ln>
        </p:spPr>
        <p:txBody>
          <a:bodyPr wrap="square" rtlCol="0">
            <a:spAutoFit/>
          </a:bodyPr>
          <a:lstStyle/>
          <a:p>
            <a:pPr algn="ctr"/>
            <a:r>
              <a:rPr lang="en-SG" dirty="0" smtClean="0"/>
              <a:t>Training at Commune Level on usage of water treatment facility</a:t>
            </a:r>
            <a:endParaRPr lang="en-SG" dirty="0"/>
          </a:p>
        </p:txBody>
      </p:sp>
      <p:sp>
        <p:nvSpPr>
          <p:cNvPr id="15" name="TextBox 14"/>
          <p:cNvSpPr txBox="1"/>
          <p:nvPr/>
        </p:nvSpPr>
        <p:spPr>
          <a:xfrm>
            <a:off x="6235209" y="4695527"/>
            <a:ext cx="2465514" cy="923330"/>
          </a:xfrm>
          <a:prstGeom prst="rect">
            <a:avLst/>
          </a:prstGeom>
          <a:noFill/>
          <a:ln>
            <a:noFill/>
          </a:ln>
        </p:spPr>
        <p:txBody>
          <a:bodyPr wrap="square" rtlCol="0">
            <a:spAutoFit/>
          </a:bodyPr>
          <a:lstStyle/>
          <a:p>
            <a:pPr algn="ctr"/>
            <a:r>
              <a:rPr lang="en-SG" dirty="0" smtClean="0"/>
              <a:t>Children washing hands after recess in Timor-Leste</a:t>
            </a:r>
            <a:endParaRPr lang="en-SG" dirty="0"/>
          </a:p>
        </p:txBody>
      </p:sp>
      <p:sp>
        <p:nvSpPr>
          <p:cNvPr id="16" name="TextBox 15"/>
          <p:cNvSpPr txBox="1"/>
          <p:nvPr/>
        </p:nvSpPr>
        <p:spPr>
          <a:xfrm>
            <a:off x="143508" y="1188890"/>
            <a:ext cx="8676964" cy="1569660"/>
          </a:xfrm>
          <a:prstGeom prst="rect">
            <a:avLst/>
          </a:prstGeom>
          <a:noFill/>
        </p:spPr>
        <p:txBody>
          <a:bodyPr wrap="square" rtlCol="0">
            <a:spAutoFit/>
          </a:bodyPr>
          <a:lstStyle/>
          <a:p>
            <a:pPr marL="342900" indent="-342900">
              <a:buFont typeface="Courier New" panose="02070309020205020404" pitchFamily="49" charset="0"/>
              <a:buChar char="o"/>
            </a:pPr>
            <a:r>
              <a:rPr lang="en-SG" sz="2400" dirty="0" smtClean="0"/>
              <a:t>Local-level projects with NGOs</a:t>
            </a:r>
          </a:p>
          <a:p>
            <a:pPr marL="800100" lvl="1" indent="-342900">
              <a:buFont typeface="Courier New" panose="02070309020205020404" pitchFamily="49" charset="0"/>
              <a:buChar char="o"/>
            </a:pPr>
            <a:r>
              <a:rPr lang="en-SG" sz="2400" dirty="0" smtClean="0"/>
              <a:t>In Myanmar, Cambodia, and Timor-Leste </a:t>
            </a:r>
          </a:p>
          <a:p>
            <a:pPr marL="800100" lvl="1" indent="-342900">
              <a:buFont typeface="Courier New" panose="02070309020205020404" pitchFamily="49" charset="0"/>
              <a:buChar char="o"/>
            </a:pPr>
            <a:r>
              <a:rPr lang="en-SG" sz="2400" dirty="0" smtClean="0"/>
              <a:t>Enable villagers to be more self-sustainable in terms of water security and water, sanitation &amp; hygiene (wash) awareness</a:t>
            </a:r>
          </a:p>
        </p:txBody>
      </p:sp>
      <p:pic>
        <p:nvPicPr>
          <p:cNvPr id="17" name="Lien Aid" descr="http://test.translatorswithoutborders.org/sites/all/themes/twb/images/ngos/lien%20aid.JPG">
            <a:hlinkClick r:id="rId6"/>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17554" y="5578653"/>
            <a:ext cx="1807187" cy="745571"/>
          </a:xfrm>
          <a:prstGeom prst="rect">
            <a:avLst/>
          </a:prstGeom>
          <a:noFill/>
          <a:ln>
            <a:noFill/>
          </a:ln>
        </p:spPr>
      </p:pic>
      <p:pic>
        <p:nvPicPr>
          <p:cNvPr id="18" name="Mercy" descr="https://www.giving.sg/image/organization_logo?img_id=3208629">
            <a:hlinkClick r:id="rId8"/>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96469" y="5611997"/>
            <a:ext cx="1676305" cy="625315"/>
          </a:xfrm>
          <a:prstGeom prst="rect">
            <a:avLst/>
          </a:prstGeom>
          <a:noFill/>
          <a:ln>
            <a:noFill/>
          </a:ln>
        </p:spPr>
      </p:pic>
      <p:grpSp>
        <p:nvGrpSpPr>
          <p:cNvPr id="19" name="Group 18"/>
          <p:cNvGrpSpPr/>
          <p:nvPr/>
        </p:nvGrpSpPr>
        <p:grpSpPr>
          <a:xfrm>
            <a:off x="-36512" y="44624"/>
            <a:ext cx="7328266" cy="276999"/>
            <a:chOff x="323528" y="476672"/>
            <a:chExt cx="7328266" cy="276999"/>
          </a:xfrm>
        </p:grpSpPr>
        <p:sp>
          <p:nvSpPr>
            <p:cNvPr id="20" name="TextBox 19"/>
            <p:cNvSpPr txBox="1"/>
            <p:nvPr/>
          </p:nvSpPr>
          <p:spPr>
            <a:xfrm>
              <a:off x="323528" y="476672"/>
              <a:ext cx="7328266" cy="276999"/>
            </a:xfrm>
            <a:prstGeom prst="rect">
              <a:avLst/>
            </a:prstGeom>
            <a:noFill/>
          </p:spPr>
          <p:txBody>
            <a:bodyPr wrap="square" rtlCol="0">
              <a:spAutoFit/>
            </a:bodyPr>
            <a:lstStyle/>
            <a:p>
              <a:r>
                <a:rPr lang="en-US" sz="1200" dirty="0">
                  <a:solidFill>
                    <a:schemeClr val="bg1">
                      <a:lumMod val="65000"/>
                    </a:schemeClr>
                  </a:solidFill>
                  <a:latin typeface="Gill Sans MT" panose="020B0502020104020203" pitchFamily="34" charset="0"/>
                </a:rPr>
                <a:t>Overview</a:t>
              </a:r>
              <a:r>
                <a:rPr lang="en-US" sz="1200" dirty="0">
                  <a:latin typeface="Gill Sans MT" panose="020B0502020104020203" pitchFamily="34" charset="0"/>
                </a:rPr>
                <a:t>      </a:t>
              </a:r>
              <a:r>
                <a:rPr lang="en-US" sz="1200" dirty="0">
                  <a:solidFill>
                    <a:schemeClr val="bg1">
                      <a:lumMod val="65000"/>
                    </a:schemeClr>
                  </a:solidFill>
                  <a:latin typeface="Gill Sans MT" panose="020B0502020104020203" pitchFamily="34" charset="0"/>
                </a:rPr>
                <a:t>SCP Calendar </a:t>
              </a:r>
              <a:r>
                <a:rPr lang="en-US" sz="1200" dirty="0" smtClean="0">
                  <a:solidFill>
                    <a:schemeClr val="bg1">
                      <a:lumMod val="65000"/>
                    </a:schemeClr>
                  </a:solidFill>
                  <a:latin typeface="Gill Sans MT" panose="020B0502020104020203" pitchFamily="34" charset="0"/>
                </a:rPr>
                <a:t>      SCP and the SDGs       </a:t>
              </a:r>
              <a:r>
                <a:rPr lang="en-US" sz="1200" dirty="0" smtClean="0">
                  <a:latin typeface="Gill Sans MT" panose="020B0502020104020203" pitchFamily="34" charset="0"/>
                </a:rPr>
                <a:t>South-South and Triangular Cooperation</a:t>
              </a:r>
              <a:endParaRPr lang="en-GB" sz="1200" dirty="0">
                <a:latin typeface="Gill Sans MT" panose="020B0502020104020203" pitchFamily="34" charset="0"/>
              </a:endParaRPr>
            </a:p>
          </p:txBody>
        </p:sp>
        <p:sp>
          <p:nvSpPr>
            <p:cNvPr id="21" name="Chevron 20"/>
            <p:cNvSpPr/>
            <p:nvPr/>
          </p:nvSpPr>
          <p:spPr>
            <a:xfrm>
              <a:off x="1043100"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Chevron 21"/>
            <p:cNvSpPr/>
            <p:nvPr/>
          </p:nvSpPr>
          <p:spPr>
            <a:xfrm>
              <a:off x="2159224"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Chevron 22"/>
            <p:cNvSpPr/>
            <p:nvPr/>
          </p:nvSpPr>
          <p:spPr>
            <a:xfrm>
              <a:off x="3647683"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2325616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1821860"/>
            <a:ext cx="4479317" cy="3803384"/>
          </a:xfrm>
          <a:prstGeom prst="rect">
            <a:avLst/>
          </a:prstGeom>
        </p:spPr>
      </p:pic>
      <p:sp>
        <p:nvSpPr>
          <p:cNvPr id="2" name="Title 1"/>
          <p:cNvSpPr>
            <a:spLocks noGrp="1"/>
          </p:cNvSpPr>
          <p:nvPr>
            <p:ph type="title"/>
          </p:nvPr>
        </p:nvSpPr>
        <p:spPr>
          <a:xfrm>
            <a:off x="0" y="274638"/>
            <a:ext cx="9144000" cy="1143000"/>
          </a:xfrm>
        </p:spPr>
        <p:txBody>
          <a:bodyPr>
            <a:normAutofit fontScale="90000"/>
          </a:bodyPr>
          <a:lstStyle/>
          <a:p>
            <a:r>
              <a:rPr lang="en-SG" dirty="0" smtClean="0"/>
              <a:t>South-South and Triangular Cooperation</a:t>
            </a:r>
            <a:endParaRPr lang="en-SG" dirty="0"/>
          </a:p>
        </p:txBody>
      </p:sp>
      <p:grpSp>
        <p:nvGrpSpPr>
          <p:cNvPr id="10" name="Group 9"/>
          <p:cNvGrpSpPr/>
          <p:nvPr/>
        </p:nvGrpSpPr>
        <p:grpSpPr>
          <a:xfrm>
            <a:off x="143508" y="1821860"/>
            <a:ext cx="4248472" cy="3623364"/>
            <a:chOff x="431540" y="1988840"/>
            <a:chExt cx="3852428" cy="2859982"/>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540" y="1988840"/>
              <a:ext cx="3852428" cy="2567282"/>
            </a:xfrm>
            <a:prstGeom prst="rect">
              <a:avLst/>
            </a:prstGeom>
          </p:spPr>
        </p:pic>
        <p:sp>
          <p:nvSpPr>
            <p:cNvPr id="12" name="TextBox 11"/>
            <p:cNvSpPr txBox="1"/>
            <p:nvPr/>
          </p:nvSpPr>
          <p:spPr>
            <a:xfrm>
              <a:off x="431540" y="4556122"/>
              <a:ext cx="3852428" cy="292700"/>
            </a:xfrm>
            <a:prstGeom prst="rect">
              <a:avLst/>
            </a:prstGeom>
            <a:solidFill>
              <a:schemeClr val="bg1"/>
            </a:solidFill>
            <a:ln>
              <a:solidFill>
                <a:schemeClr val="bg1"/>
              </a:solidFill>
            </a:ln>
          </p:spPr>
          <p:txBody>
            <a:bodyPr wrap="square" rtlCol="0">
              <a:spAutoFit/>
            </a:bodyPr>
            <a:lstStyle/>
            <a:p>
              <a:pPr algn="ctr"/>
              <a:r>
                <a:rPr lang="en-SG" sz="2000" b="1" dirty="0" smtClean="0"/>
                <a:t>MOU signing on 4 Sep 2017 by Foreign Ministers</a:t>
              </a:r>
              <a:endParaRPr lang="en-SG" sz="2000" b="1" dirty="0"/>
            </a:p>
          </p:txBody>
        </p:sp>
      </p:grpSp>
      <p:grpSp>
        <p:nvGrpSpPr>
          <p:cNvPr id="13" name="Group 12"/>
          <p:cNvGrpSpPr/>
          <p:nvPr/>
        </p:nvGrpSpPr>
        <p:grpSpPr>
          <a:xfrm>
            <a:off x="-36512" y="44624"/>
            <a:ext cx="7328266" cy="276999"/>
            <a:chOff x="323528" y="476672"/>
            <a:chExt cx="7328266" cy="276999"/>
          </a:xfrm>
        </p:grpSpPr>
        <p:sp>
          <p:nvSpPr>
            <p:cNvPr id="14" name="TextBox 13"/>
            <p:cNvSpPr txBox="1"/>
            <p:nvPr/>
          </p:nvSpPr>
          <p:spPr>
            <a:xfrm>
              <a:off x="323528" y="476672"/>
              <a:ext cx="7328266" cy="276999"/>
            </a:xfrm>
            <a:prstGeom prst="rect">
              <a:avLst/>
            </a:prstGeom>
            <a:noFill/>
          </p:spPr>
          <p:txBody>
            <a:bodyPr wrap="square" rtlCol="0">
              <a:spAutoFit/>
            </a:bodyPr>
            <a:lstStyle/>
            <a:p>
              <a:r>
                <a:rPr lang="en-US" sz="1200" dirty="0">
                  <a:solidFill>
                    <a:schemeClr val="bg1">
                      <a:lumMod val="65000"/>
                    </a:schemeClr>
                  </a:solidFill>
                  <a:latin typeface="Gill Sans MT" panose="020B0502020104020203" pitchFamily="34" charset="0"/>
                </a:rPr>
                <a:t>Overview</a:t>
              </a:r>
              <a:r>
                <a:rPr lang="en-US" sz="1200" dirty="0">
                  <a:latin typeface="Gill Sans MT" panose="020B0502020104020203" pitchFamily="34" charset="0"/>
                </a:rPr>
                <a:t>      </a:t>
              </a:r>
              <a:r>
                <a:rPr lang="en-US" sz="1200" dirty="0">
                  <a:solidFill>
                    <a:schemeClr val="bg1">
                      <a:lumMod val="65000"/>
                    </a:schemeClr>
                  </a:solidFill>
                  <a:latin typeface="Gill Sans MT" panose="020B0502020104020203" pitchFamily="34" charset="0"/>
                </a:rPr>
                <a:t>SCP Calendar </a:t>
              </a:r>
              <a:r>
                <a:rPr lang="en-US" sz="1200" dirty="0" smtClean="0">
                  <a:solidFill>
                    <a:schemeClr val="bg1">
                      <a:lumMod val="65000"/>
                    </a:schemeClr>
                  </a:solidFill>
                  <a:latin typeface="Gill Sans MT" panose="020B0502020104020203" pitchFamily="34" charset="0"/>
                </a:rPr>
                <a:t>      SCP and the SDGs       </a:t>
              </a:r>
              <a:r>
                <a:rPr lang="en-US" sz="1200" dirty="0" smtClean="0">
                  <a:latin typeface="Gill Sans MT" panose="020B0502020104020203" pitchFamily="34" charset="0"/>
                </a:rPr>
                <a:t>South-South and Triangular Cooperation</a:t>
              </a:r>
              <a:endParaRPr lang="en-GB" sz="1200" dirty="0">
                <a:latin typeface="Gill Sans MT" panose="020B0502020104020203" pitchFamily="34" charset="0"/>
              </a:endParaRPr>
            </a:p>
          </p:txBody>
        </p:sp>
        <p:sp>
          <p:nvSpPr>
            <p:cNvPr id="15" name="Chevron 14"/>
            <p:cNvSpPr/>
            <p:nvPr/>
          </p:nvSpPr>
          <p:spPr>
            <a:xfrm>
              <a:off x="1043100"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Chevron 15"/>
            <p:cNvSpPr/>
            <p:nvPr/>
          </p:nvSpPr>
          <p:spPr>
            <a:xfrm>
              <a:off x="2159224"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Chevron 16"/>
            <p:cNvSpPr/>
            <p:nvPr/>
          </p:nvSpPr>
          <p:spPr>
            <a:xfrm>
              <a:off x="3647683"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67041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500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upload.wikimedia.org/wikipedia/commons/0/09/BlankMap-World-v2.png"/>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1500" y="1304764"/>
            <a:ext cx="9001000" cy="4056144"/>
          </a:xfrm>
          <a:prstGeom prst="rect">
            <a:avLst/>
          </a:prstGeom>
          <a:solidFill>
            <a:schemeClr val="bg1">
              <a:alpha val="70000"/>
            </a:schemeClr>
          </a:solidFill>
          <a:ln>
            <a:noFill/>
          </a:ln>
        </p:spPr>
      </p:pic>
      <p:grpSp>
        <p:nvGrpSpPr>
          <p:cNvPr id="3" name="Group 2"/>
          <p:cNvGrpSpPr/>
          <p:nvPr/>
        </p:nvGrpSpPr>
        <p:grpSpPr>
          <a:xfrm>
            <a:off x="215516" y="1628800"/>
            <a:ext cx="2704912" cy="1887184"/>
            <a:chOff x="570944" y="1880828"/>
            <a:chExt cx="3319196" cy="2469008"/>
          </a:xfrm>
        </p:grpSpPr>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6121"/>
            <a:stretch/>
          </p:blipFill>
          <p:spPr>
            <a:xfrm>
              <a:off x="610362" y="1880828"/>
              <a:ext cx="3240360" cy="1877558"/>
            </a:xfrm>
            <a:prstGeom prst="rect">
              <a:avLst/>
            </a:prstGeom>
          </p:spPr>
        </p:pic>
        <p:sp>
          <p:nvSpPr>
            <p:cNvPr id="2" name="TextBox 1"/>
            <p:cNvSpPr txBox="1"/>
            <p:nvPr/>
          </p:nvSpPr>
          <p:spPr>
            <a:xfrm>
              <a:off x="570944" y="3765061"/>
              <a:ext cx="3319196" cy="584775"/>
            </a:xfrm>
            <a:prstGeom prst="rect">
              <a:avLst/>
            </a:prstGeom>
            <a:solidFill>
              <a:schemeClr val="bg1"/>
            </a:solidFill>
          </p:spPr>
          <p:txBody>
            <a:bodyPr wrap="square" rtlCol="0">
              <a:spAutoFit/>
            </a:bodyPr>
            <a:lstStyle/>
            <a:p>
              <a:pPr algn="ctr"/>
              <a:r>
                <a:rPr lang="en-SG" sz="1600" b="1" dirty="0" smtClean="0"/>
                <a:t>Making Estates more Inclusive and Elderly-Friendly</a:t>
              </a:r>
              <a:endParaRPr lang="en-SG" sz="1600" b="1" dirty="0"/>
            </a:p>
          </p:txBody>
        </p:sp>
      </p:grpSp>
      <p:grpSp>
        <p:nvGrpSpPr>
          <p:cNvPr id="6" name="Group 5"/>
          <p:cNvGrpSpPr/>
          <p:nvPr/>
        </p:nvGrpSpPr>
        <p:grpSpPr>
          <a:xfrm>
            <a:off x="71500" y="3934222"/>
            <a:ext cx="3200932" cy="1772433"/>
            <a:chOff x="309961" y="4515957"/>
            <a:chExt cx="4019752" cy="1950495"/>
          </a:xfrm>
        </p:grpSpPr>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961" y="4515957"/>
              <a:ext cx="3999218" cy="1629661"/>
            </a:xfrm>
            <a:prstGeom prst="rect">
              <a:avLst/>
            </a:prstGeom>
          </p:spPr>
        </p:pic>
        <p:sp>
          <p:nvSpPr>
            <p:cNvPr id="14" name="TextBox 13"/>
            <p:cNvSpPr txBox="1"/>
            <p:nvPr/>
          </p:nvSpPr>
          <p:spPr>
            <a:xfrm>
              <a:off x="456667" y="6079731"/>
              <a:ext cx="3873046" cy="386721"/>
            </a:xfrm>
            <a:prstGeom prst="rect">
              <a:avLst/>
            </a:prstGeom>
            <a:solidFill>
              <a:schemeClr val="bg1"/>
            </a:solidFill>
          </p:spPr>
          <p:txBody>
            <a:bodyPr wrap="square" rtlCol="0">
              <a:spAutoFit/>
            </a:bodyPr>
            <a:lstStyle/>
            <a:p>
              <a:pPr algn="ctr"/>
              <a:r>
                <a:rPr lang="en-SG" sz="1600" b="1" dirty="0" smtClean="0"/>
                <a:t>Citizen-centric Digital Services</a:t>
              </a:r>
              <a:endParaRPr lang="en-SG" sz="1600" b="1" dirty="0"/>
            </a:p>
          </p:txBody>
        </p:sp>
      </p:grpSp>
      <p:grpSp>
        <p:nvGrpSpPr>
          <p:cNvPr id="16" name="Group 15"/>
          <p:cNvGrpSpPr/>
          <p:nvPr/>
        </p:nvGrpSpPr>
        <p:grpSpPr>
          <a:xfrm>
            <a:off x="6263673" y="1626074"/>
            <a:ext cx="2525556" cy="1695645"/>
            <a:chOff x="4801974" y="4252399"/>
            <a:chExt cx="3612131" cy="2051556"/>
          </a:xfrm>
        </p:grpSpPr>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t="18655"/>
            <a:stretch/>
          </p:blipFill>
          <p:spPr>
            <a:xfrm>
              <a:off x="4836809" y="4252399"/>
              <a:ext cx="3577296" cy="1696083"/>
            </a:xfrm>
            <a:prstGeom prst="rect">
              <a:avLst/>
            </a:prstGeom>
          </p:spPr>
        </p:pic>
        <p:sp>
          <p:nvSpPr>
            <p:cNvPr id="15" name="TextBox 14"/>
            <p:cNvSpPr txBox="1"/>
            <p:nvPr/>
          </p:nvSpPr>
          <p:spPr>
            <a:xfrm>
              <a:off x="4801974" y="5965401"/>
              <a:ext cx="3600960" cy="338554"/>
            </a:xfrm>
            <a:prstGeom prst="rect">
              <a:avLst/>
            </a:prstGeom>
            <a:solidFill>
              <a:schemeClr val="bg1"/>
            </a:solidFill>
          </p:spPr>
          <p:txBody>
            <a:bodyPr wrap="square" rtlCol="0">
              <a:spAutoFit/>
            </a:bodyPr>
            <a:lstStyle/>
            <a:p>
              <a:pPr algn="ctr"/>
              <a:r>
                <a:rPr lang="en-SG" sz="1600" b="1" dirty="0" smtClean="0"/>
                <a:t>Insights on Liveability</a:t>
              </a:r>
              <a:endParaRPr lang="en-SG" sz="1600" b="1" dirty="0"/>
            </a:p>
          </p:txBody>
        </p:sp>
      </p:grpSp>
      <p:grpSp>
        <p:nvGrpSpPr>
          <p:cNvPr id="5" name="Group 4"/>
          <p:cNvGrpSpPr/>
          <p:nvPr/>
        </p:nvGrpSpPr>
        <p:grpSpPr>
          <a:xfrm>
            <a:off x="3316106" y="1650511"/>
            <a:ext cx="2664296" cy="1734314"/>
            <a:chOff x="4857636" y="1844824"/>
            <a:chExt cx="3602796" cy="2252115"/>
          </a:xfrm>
        </p:grpSpPr>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57636" y="1844824"/>
              <a:ext cx="3602796" cy="1923188"/>
            </a:xfrm>
            <a:prstGeom prst="rect">
              <a:avLst/>
            </a:prstGeom>
          </p:spPr>
        </p:pic>
        <p:sp>
          <p:nvSpPr>
            <p:cNvPr id="12" name="TextBox 11"/>
            <p:cNvSpPr txBox="1"/>
            <p:nvPr/>
          </p:nvSpPr>
          <p:spPr>
            <a:xfrm>
              <a:off x="4859472" y="3758385"/>
              <a:ext cx="3600960" cy="338554"/>
            </a:xfrm>
            <a:prstGeom prst="rect">
              <a:avLst/>
            </a:prstGeom>
            <a:solidFill>
              <a:schemeClr val="bg1"/>
            </a:solidFill>
          </p:spPr>
          <p:txBody>
            <a:bodyPr wrap="square" rtlCol="0">
              <a:spAutoFit/>
            </a:bodyPr>
            <a:lstStyle/>
            <a:p>
              <a:pPr algn="ctr"/>
              <a:r>
                <a:rPr lang="en-SG" sz="1600" b="1" dirty="0" smtClean="0"/>
                <a:t>Being Green is Smart!</a:t>
              </a:r>
              <a:endParaRPr lang="en-SG" sz="1600" b="1" dirty="0"/>
            </a:p>
          </p:txBody>
        </p:sp>
      </p:grpSp>
      <p:pic>
        <p:nvPicPr>
          <p:cNvPr id="17" name="Picture 16"/>
          <p:cNvPicPr>
            <a:picLocks noChangeAspect="1"/>
          </p:cNvPicPr>
          <p:nvPr/>
        </p:nvPicPr>
        <p:blipFill rotWithShape="1">
          <a:blip r:embed="rId9" cstate="print">
            <a:extLst>
              <a:ext uri="{28A0092B-C50C-407E-A947-70E740481C1C}">
                <a14:useLocalDpi xmlns:a14="http://schemas.microsoft.com/office/drawing/2010/main" val="0"/>
              </a:ext>
            </a:extLst>
          </a:blip>
          <a:srcRect l="6601" t="29756" r="4132" b="4535"/>
          <a:stretch/>
        </p:blipFill>
        <p:spPr>
          <a:xfrm>
            <a:off x="3301806" y="3934222"/>
            <a:ext cx="2678596" cy="1435020"/>
          </a:xfrm>
          <a:prstGeom prst="rect">
            <a:avLst/>
          </a:prstGeom>
        </p:spPr>
      </p:pic>
      <p:sp>
        <p:nvSpPr>
          <p:cNvPr id="18" name="TextBox 17"/>
          <p:cNvSpPr txBox="1"/>
          <p:nvPr/>
        </p:nvSpPr>
        <p:spPr>
          <a:xfrm>
            <a:off x="3155513" y="5368101"/>
            <a:ext cx="2869055" cy="338554"/>
          </a:xfrm>
          <a:prstGeom prst="rect">
            <a:avLst/>
          </a:prstGeom>
          <a:solidFill>
            <a:schemeClr val="bg1"/>
          </a:solidFill>
        </p:spPr>
        <p:txBody>
          <a:bodyPr wrap="square" rtlCol="0">
            <a:spAutoFit/>
          </a:bodyPr>
          <a:lstStyle/>
          <a:p>
            <a:pPr algn="ctr"/>
            <a:r>
              <a:rPr lang="en-SG" sz="1600" b="1" dirty="0" smtClean="0"/>
              <a:t>Building a Knowledge Economy</a:t>
            </a:r>
            <a:endParaRPr lang="en-SG" sz="1600" b="1" dirty="0"/>
          </a:p>
        </p:txBody>
      </p:sp>
      <p:pic>
        <p:nvPicPr>
          <p:cNvPr id="19" name="Picture 18"/>
          <p:cNvPicPr>
            <a:picLocks noChangeAspect="1"/>
          </p:cNvPicPr>
          <p:nvPr/>
        </p:nvPicPr>
        <p:blipFill rotWithShape="1">
          <a:blip r:embed="rId10">
            <a:extLst>
              <a:ext uri="{28A0092B-C50C-407E-A947-70E740481C1C}">
                <a14:useLocalDpi xmlns:a14="http://schemas.microsoft.com/office/drawing/2010/main" val="0"/>
              </a:ext>
            </a:extLst>
          </a:blip>
          <a:srcRect t="15649"/>
          <a:stretch/>
        </p:blipFill>
        <p:spPr>
          <a:xfrm>
            <a:off x="6232977" y="3950935"/>
            <a:ext cx="2805518" cy="1409971"/>
          </a:xfrm>
          <a:prstGeom prst="rect">
            <a:avLst/>
          </a:prstGeom>
        </p:spPr>
      </p:pic>
      <p:sp>
        <p:nvSpPr>
          <p:cNvPr id="20" name="TextBox 19"/>
          <p:cNvSpPr txBox="1"/>
          <p:nvPr/>
        </p:nvSpPr>
        <p:spPr>
          <a:xfrm>
            <a:off x="6170861" y="5349392"/>
            <a:ext cx="2869055" cy="584775"/>
          </a:xfrm>
          <a:prstGeom prst="rect">
            <a:avLst/>
          </a:prstGeom>
          <a:solidFill>
            <a:schemeClr val="bg1"/>
          </a:solidFill>
        </p:spPr>
        <p:txBody>
          <a:bodyPr wrap="square" rtlCol="0">
            <a:spAutoFit/>
          </a:bodyPr>
          <a:lstStyle/>
          <a:p>
            <a:pPr algn="ctr"/>
            <a:r>
              <a:rPr lang="en-SG" sz="1600" b="1" dirty="0" smtClean="0"/>
              <a:t>Smart City: Perspective from Argentina</a:t>
            </a:r>
            <a:endParaRPr lang="en-SG" sz="1600" b="1" dirty="0"/>
          </a:p>
        </p:txBody>
      </p:sp>
      <p:sp>
        <p:nvSpPr>
          <p:cNvPr id="26" name="Title 1"/>
          <p:cNvSpPr>
            <a:spLocks noGrp="1"/>
          </p:cNvSpPr>
          <p:nvPr>
            <p:ph type="title"/>
          </p:nvPr>
        </p:nvSpPr>
        <p:spPr>
          <a:xfrm>
            <a:off x="0" y="274638"/>
            <a:ext cx="9144000" cy="1143000"/>
          </a:xfrm>
        </p:spPr>
        <p:txBody>
          <a:bodyPr>
            <a:normAutofit fontScale="90000"/>
          </a:bodyPr>
          <a:lstStyle/>
          <a:p>
            <a:r>
              <a:rPr lang="en-SG" dirty="0" smtClean="0"/>
              <a:t>South-South and Triangular Cooperation</a:t>
            </a:r>
            <a:endParaRPr lang="en-SG" dirty="0"/>
          </a:p>
        </p:txBody>
      </p:sp>
      <p:grpSp>
        <p:nvGrpSpPr>
          <p:cNvPr id="27" name="Group 26"/>
          <p:cNvGrpSpPr/>
          <p:nvPr/>
        </p:nvGrpSpPr>
        <p:grpSpPr>
          <a:xfrm>
            <a:off x="-36512" y="44624"/>
            <a:ext cx="7328266" cy="276999"/>
            <a:chOff x="323528" y="476672"/>
            <a:chExt cx="7328266" cy="276999"/>
          </a:xfrm>
        </p:grpSpPr>
        <p:sp>
          <p:nvSpPr>
            <p:cNvPr id="28" name="TextBox 27"/>
            <p:cNvSpPr txBox="1"/>
            <p:nvPr/>
          </p:nvSpPr>
          <p:spPr>
            <a:xfrm>
              <a:off x="323528" y="476672"/>
              <a:ext cx="7328266" cy="276999"/>
            </a:xfrm>
            <a:prstGeom prst="rect">
              <a:avLst/>
            </a:prstGeom>
            <a:noFill/>
          </p:spPr>
          <p:txBody>
            <a:bodyPr wrap="square" rtlCol="0">
              <a:spAutoFit/>
            </a:bodyPr>
            <a:lstStyle/>
            <a:p>
              <a:r>
                <a:rPr lang="en-US" sz="1200" dirty="0">
                  <a:solidFill>
                    <a:schemeClr val="bg1">
                      <a:lumMod val="65000"/>
                    </a:schemeClr>
                  </a:solidFill>
                  <a:latin typeface="Gill Sans MT" panose="020B0502020104020203" pitchFamily="34" charset="0"/>
                </a:rPr>
                <a:t>Overview</a:t>
              </a:r>
              <a:r>
                <a:rPr lang="en-US" sz="1200" dirty="0">
                  <a:latin typeface="Gill Sans MT" panose="020B0502020104020203" pitchFamily="34" charset="0"/>
                </a:rPr>
                <a:t>      </a:t>
              </a:r>
              <a:r>
                <a:rPr lang="en-US" sz="1200" dirty="0">
                  <a:solidFill>
                    <a:schemeClr val="bg1">
                      <a:lumMod val="65000"/>
                    </a:schemeClr>
                  </a:solidFill>
                  <a:latin typeface="Gill Sans MT" panose="020B0502020104020203" pitchFamily="34" charset="0"/>
                </a:rPr>
                <a:t>SCP Calendar </a:t>
              </a:r>
              <a:r>
                <a:rPr lang="en-US" sz="1200" dirty="0" smtClean="0">
                  <a:solidFill>
                    <a:schemeClr val="bg1">
                      <a:lumMod val="65000"/>
                    </a:schemeClr>
                  </a:solidFill>
                  <a:latin typeface="Gill Sans MT" panose="020B0502020104020203" pitchFamily="34" charset="0"/>
                </a:rPr>
                <a:t>      SCP and the SDGs       </a:t>
              </a:r>
              <a:r>
                <a:rPr lang="en-US" sz="1200" dirty="0" smtClean="0">
                  <a:latin typeface="Gill Sans MT" panose="020B0502020104020203" pitchFamily="34" charset="0"/>
                </a:rPr>
                <a:t>South-South and Triangular Cooperation</a:t>
              </a:r>
              <a:endParaRPr lang="en-GB" sz="1200" dirty="0">
                <a:latin typeface="Gill Sans MT" panose="020B0502020104020203" pitchFamily="34" charset="0"/>
              </a:endParaRPr>
            </a:p>
          </p:txBody>
        </p:sp>
        <p:sp>
          <p:nvSpPr>
            <p:cNvPr id="29" name="Chevron 28"/>
            <p:cNvSpPr/>
            <p:nvPr/>
          </p:nvSpPr>
          <p:spPr>
            <a:xfrm>
              <a:off x="1043100"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Chevron 29"/>
            <p:cNvSpPr/>
            <p:nvPr/>
          </p:nvSpPr>
          <p:spPr>
            <a:xfrm>
              <a:off x="2159224"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Chevron 30"/>
            <p:cNvSpPr/>
            <p:nvPr/>
          </p:nvSpPr>
          <p:spPr>
            <a:xfrm>
              <a:off x="3647683"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4282920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55576" y="1686"/>
            <a:ext cx="8388424" cy="685833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05" y="5193196"/>
            <a:ext cx="2303748" cy="1530165"/>
          </a:xfrm>
          <a:prstGeom prst="rect">
            <a:avLst/>
          </a:prstGeom>
        </p:spPr>
      </p:pic>
    </p:spTree>
    <p:extLst>
      <p:ext uri="{BB962C8B-B14F-4D97-AF65-F5344CB8AC3E}">
        <p14:creationId xmlns:p14="http://schemas.microsoft.com/office/powerpoint/2010/main" val="3533743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upload.wikimedia.org/wikipedia/commons/0/09/BlankMap-World-v2.png"/>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8056" y="1556792"/>
            <a:ext cx="9085944" cy="4056144"/>
          </a:xfrm>
          <a:prstGeom prst="rect">
            <a:avLst/>
          </a:prstGeom>
          <a:solidFill>
            <a:schemeClr val="bg1">
              <a:alpha val="70000"/>
            </a:schemeClr>
          </a:solidFill>
          <a:ln>
            <a:noFill/>
          </a:ln>
        </p:spPr>
      </p:pic>
      <p:sp>
        <p:nvSpPr>
          <p:cNvPr id="25" name="Content Placeholder 2"/>
          <p:cNvSpPr>
            <a:spLocks noGrp="1"/>
          </p:cNvSpPr>
          <p:nvPr>
            <p:ph idx="1"/>
          </p:nvPr>
        </p:nvSpPr>
        <p:spPr>
          <a:xfrm>
            <a:off x="0" y="1304764"/>
            <a:ext cx="9059056" cy="5553236"/>
          </a:xfrm>
        </p:spPr>
        <p:txBody>
          <a:bodyPr>
            <a:normAutofit fontScale="32500" lnSpcReduction="20000"/>
          </a:bodyPr>
          <a:lstStyle/>
          <a:p>
            <a:pPr>
              <a:lnSpc>
                <a:spcPct val="120000"/>
              </a:lnSpc>
              <a:spcBef>
                <a:spcPts val="0"/>
              </a:spcBef>
            </a:pPr>
            <a:r>
              <a:rPr lang="en-US" sz="5200" b="1" dirty="0">
                <a:solidFill>
                  <a:schemeClr val="tx1"/>
                </a:solidFill>
              </a:rPr>
              <a:t>Smart Cities Governance Workshop (</a:t>
            </a:r>
            <a:r>
              <a:rPr lang="en-US" sz="5200" b="1" dirty="0" smtClean="0">
                <a:solidFill>
                  <a:schemeClr val="tx1"/>
                </a:solidFill>
              </a:rPr>
              <a:t>SCGW) - </a:t>
            </a:r>
            <a:r>
              <a:rPr lang="en-US" sz="5200" dirty="0" smtClean="0">
                <a:solidFill>
                  <a:schemeClr val="tx1"/>
                </a:solidFill>
              </a:rPr>
              <a:t>22 </a:t>
            </a:r>
            <a:r>
              <a:rPr lang="en-US" sz="5200" dirty="0">
                <a:solidFill>
                  <a:schemeClr val="tx1"/>
                </a:solidFill>
              </a:rPr>
              <a:t>to 25 May </a:t>
            </a:r>
            <a:r>
              <a:rPr lang="en-US" sz="5200" dirty="0" smtClean="0">
                <a:solidFill>
                  <a:schemeClr val="tx1"/>
                </a:solidFill>
              </a:rPr>
              <a:t>2018</a:t>
            </a:r>
          </a:p>
          <a:p>
            <a:pPr lvl="1">
              <a:lnSpc>
                <a:spcPct val="120000"/>
              </a:lnSpc>
              <a:spcBef>
                <a:spcPts val="0"/>
              </a:spcBef>
              <a:buFont typeface="Wingdings" panose="05000000000000000000" pitchFamily="2" charset="2"/>
              <a:buChar char="Ø"/>
            </a:pPr>
            <a:r>
              <a:rPr lang="en-US" sz="5200" dirty="0" smtClean="0">
                <a:solidFill>
                  <a:schemeClr val="tx1"/>
                </a:solidFill>
              </a:rPr>
              <a:t>Discuss </a:t>
            </a:r>
            <a:r>
              <a:rPr lang="en-US" sz="5200" dirty="0">
                <a:solidFill>
                  <a:schemeClr val="tx1"/>
                </a:solidFill>
              </a:rPr>
              <a:t>the ASEAN Smart Cities </a:t>
            </a:r>
            <a:r>
              <a:rPr lang="en-US" sz="5200" dirty="0" smtClean="0">
                <a:solidFill>
                  <a:schemeClr val="tx1"/>
                </a:solidFill>
              </a:rPr>
              <a:t>Framework</a:t>
            </a:r>
          </a:p>
          <a:p>
            <a:pPr lvl="1">
              <a:lnSpc>
                <a:spcPct val="120000"/>
              </a:lnSpc>
              <a:spcBef>
                <a:spcPts val="0"/>
              </a:spcBef>
              <a:buFont typeface="Wingdings" panose="05000000000000000000" pitchFamily="2" charset="2"/>
              <a:buChar char="Ø"/>
            </a:pPr>
            <a:r>
              <a:rPr lang="en-US" sz="5200" dirty="0" smtClean="0">
                <a:solidFill>
                  <a:schemeClr val="tx1"/>
                </a:solidFill>
              </a:rPr>
              <a:t>Craft city-specific Action Plans</a:t>
            </a:r>
          </a:p>
          <a:p>
            <a:pPr lvl="1">
              <a:lnSpc>
                <a:spcPct val="120000"/>
              </a:lnSpc>
              <a:spcBef>
                <a:spcPts val="0"/>
              </a:spcBef>
              <a:buFont typeface="Wingdings" panose="05000000000000000000" pitchFamily="2" charset="2"/>
              <a:buChar char="Ø"/>
            </a:pPr>
            <a:r>
              <a:rPr lang="en-US" sz="5200" dirty="0" smtClean="0">
                <a:solidFill>
                  <a:schemeClr val="tx1"/>
                </a:solidFill>
              </a:rPr>
              <a:t>Networking Session between ASCN member cities and ASEAN’s external partners</a:t>
            </a:r>
          </a:p>
          <a:p>
            <a:pPr marL="457200" lvl="1" indent="0">
              <a:lnSpc>
                <a:spcPct val="120000"/>
              </a:lnSpc>
              <a:spcBef>
                <a:spcPts val="0"/>
              </a:spcBef>
              <a:buNone/>
            </a:pPr>
            <a:endParaRPr lang="en-US" sz="5200" u="sng" dirty="0" smtClean="0">
              <a:solidFill>
                <a:schemeClr val="tx1"/>
              </a:solidFill>
            </a:endParaRPr>
          </a:p>
          <a:p>
            <a:pPr>
              <a:lnSpc>
                <a:spcPct val="120000"/>
              </a:lnSpc>
              <a:spcBef>
                <a:spcPts val="0"/>
              </a:spcBef>
              <a:buFont typeface="Arial" panose="020B0604020202020204" pitchFamily="34" charset="0"/>
              <a:buChar char="•"/>
            </a:pPr>
            <a:r>
              <a:rPr lang="en-US" sz="5200" b="1" dirty="0">
                <a:solidFill>
                  <a:schemeClr val="tx1"/>
                </a:solidFill>
              </a:rPr>
              <a:t>Inaugural Meeting of the </a:t>
            </a:r>
            <a:r>
              <a:rPr lang="en-US" sz="5200" b="1" dirty="0" smtClean="0">
                <a:solidFill>
                  <a:schemeClr val="tx1"/>
                </a:solidFill>
              </a:rPr>
              <a:t>ASCN - </a:t>
            </a:r>
            <a:r>
              <a:rPr lang="en-US" sz="5200" dirty="0" smtClean="0">
                <a:solidFill>
                  <a:schemeClr val="tx1"/>
                </a:solidFill>
              </a:rPr>
              <a:t>8 </a:t>
            </a:r>
            <a:r>
              <a:rPr lang="en-US" sz="5200" dirty="0">
                <a:solidFill>
                  <a:schemeClr val="tx1"/>
                </a:solidFill>
              </a:rPr>
              <a:t>July 2018 (alongside World Cities Summit)</a:t>
            </a:r>
          </a:p>
          <a:p>
            <a:pPr lvl="1">
              <a:lnSpc>
                <a:spcPct val="120000"/>
              </a:lnSpc>
              <a:spcBef>
                <a:spcPts val="0"/>
              </a:spcBef>
              <a:buFont typeface="Wingdings" panose="05000000000000000000" pitchFamily="2" charset="2"/>
              <a:buChar char="Ø"/>
            </a:pPr>
            <a:r>
              <a:rPr lang="en-US" sz="5200" dirty="0">
                <a:solidFill>
                  <a:schemeClr val="tx1"/>
                </a:solidFill>
              </a:rPr>
              <a:t>Official launch of ASCN</a:t>
            </a:r>
          </a:p>
          <a:p>
            <a:pPr marL="457200" lvl="1" indent="0">
              <a:lnSpc>
                <a:spcPct val="120000"/>
              </a:lnSpc>
              <a:spcBef>
                <a:spcPts val="0"/>
              </a:spcBef>
              <a:buNone/>
            </a:pPr>
            <a:endParaRPr lang="en-US" sz="5200" dirty="0"/>
          </a:p>
          <a:p>
            <a:pPr>
              <a:lnSpc>
                <a:spcPct val="120000"/>
              </a:lnSpc>
              <a:spcBef>
                <a:spcPts val="0"/>
              </a:spcBef>
              <a:spcAft>
                <a:spcPts val="600"/>
              </a:spcAft>
            </a:pPr>
            <a:r>
              <a:rPr lang="en-GB" sz="5200" b="1" dirty="0"/>
              <a:t>33</a:t>
            </a:r>
            <a:r>
              <a:rPr lang="en-GB" sz="5200" b="1" baseline="30000" dirty="0"/>
              <a:t>rd</a:t>
            </a:r>
            <a:r>
              <a:rPr lang="en-GB" sz="5200" b="1" dirty="0"/>
              <a:t> ASEAN Summit in November 2018</a:t>
            </a:r>
          </a:p>
          <a:p>
            <a:pPr lvl="1">
              <a:lnSpc>
                <a:spcPct val="120000"/>
              </a:lnSpc>
              <a:spcBef>
                <a:spcPts val="0"/>
              </a:spcBef>
              <a:spcAft>
                <a:spcPts val="600"/>
              </a:spcAft>
              <a:buFont typeface="Wingdings" panose="05000000000000000000" pitchFamily="2" charset="2"/>
              <a:buChar char="Ø"/>
            </a:pPr>
            <a:r>
              <a:rPr lang="en-US" sz="5200" dirty="0"/>
              <a:t>ASEAN Leaders formally adopt the ASCN Framework and note the member cities’ action plans</a:t>
            </a:r>
          </a:p>
          <a:p>
            <a:pPr lvl="1">
              <a:lnSpc>
                <a:spcPct val="120000"/>
              </a:lnSpc>
              <a:spcBef>
                <a:spcPts val="0"/>
              </a:spcBef>
              <a:spcAft>
                <a:spcPts val="600"/>
              </a:spcAft>
              <a:buFont typeface="Wingdings" panose="05000000000000000000" pitchFamily="2" charset="2"/>
              <a:buChar char="Ø"/>
            </a:pPr>
            <a:r>
              <a:rPr lang="en-US" sz="5200" u="sng" dirty="0" err="1"/>
              <a:t>Finalised</a:t>
            </a:r>
            <a:r>
              <a:rPr lang="en-US" sz="5200" u="sng" dirty="0"/>
              <a:t> list of project partnerships</a:t>
            </a:r>
            <a:r>
              <a:rPr lang="en-US" sz="5200" dirty="0"/>
              <a:t> noted by </a:t>
            </a:r>
            <a:r>
              <a:rPr lang="en-US" sz="5200" dirty="0" smtClean="0"/>
              <a:t>Leaders</a:t>
            </a:r>
            <a:endParaRPr lang="en-GB" sz="5200" dirty="0" smtClean="0"/>
          </a:p>
          <a:p>
            <a:pPr marL="457200" lvl="1" indent="0">
              <a:lnSpc>
                <a:spcPct val="120000"/>
              </a:lnSpc>
              <a:spcBef>
                <a:spcPts val="0"/>
              </a:spcBef>
              <a:spcAft>
                <a:spcPts val="600"/>
              </a:spcAft>
              <a:buNone/>
            </a:pPr>
            <a:endParaRPr lang="en-SG" sz="5200" dirty="0"/>
          </a:p>
          <a:p>
            <a:pPr>
              <a:lnSpc>
                <a:spcPct val="120000"/>
              </a:lnSpc>
              <a:spcBef>
                <a:spcPts val="0"/>
              </a:spcBef>
              <a:spcAft>
                <a:spcPts val="600"/>
              </a:spcAft>
            </a:pPr>
            <a:r>
              <a:rPr lang="en-SG" sz="5200" b="1" dirty="0"/>
              <a:t>Beyond 2018</a:t>
            </a:r>
          </a:p>
          <a:p>
            <a:pPr lvl="1">
              <a:lnSpc>
                <a:spcPct val="120000"/>
              </a:lnSpc>
              <a:spcBef>
                <a:spcPts val="0"/>
              </a:spcBef>
              <a:spcAft>
                <a:spcPts val="600"/>
              </a:spcAft>
              <a:buFont typeface="Wingdings" panose="05000000000000000000" pitchFamily="2" charset="2"/>
              <a:buChar char="Ø"/>
            </a:pPr>
            <a:r>
              <a:rPr lang="en-SG" sz="5200" dirty="0"/>
              <a:t>ASCN moves to </a:t>
            </a:r>
            <a:r>
              <a:rPr lang="en-SG" sz="5200" u="sng" dirty="0"/>
              <a:t>implementation phase</a:t>
            </a:r>
          </a:p>
          <a:p>
            <a:pPr lvl="1">
              <a:lnSpc>
                <a:spcPct val="120000"/>
              </a:lnSpc>
              <a:spcBef>
                <a:spcPts val="0"/>
              </a:spcBef>
              <a:spcAft>
                <a:spcPts val="600"/>
              </a:spcAft>
              <a:buFont typeface="Wingdings" panose="05000000000000000000" pitchFamily="2" charset="2"/>
              <a:buChar char="Ø"/>
            </a:pPr>
            <a:r>
              <a:rPr lang="en-US" sz="5200" dirty="0"/>
              <a:t>ASCN will meet annually to monitor the progress of implementation</a:t>
            </a:r>
          </a:p>
          <a:p>
            <a:pPr lvl="1">
              <a:lnSpc>
                <a:spcPct val="120000"/>
              </a:lnSpc>
              <a:spcBef>
                <a:spcPts val="0"/>
              </a:spcBef>
              <a:spcAft>
                <a:spcPts val="600"/>
              </a:spcAft>
              <a:buFont typeface="Wingdings" panose="05000000000000000000" pitchFamily="2" charset="2"/>
              <a:buChar char="Ø"/>
            </a:pPr>
            <a:r>
              <a:rPr lang="en-US" sz="5200" u="sng" dirty="0" smtClean="0"/>
              <a:t>Possibility </a:t>
            </a:r>
            <a:r>
              <a:rPr lang="en-US" sz="5200" u="sng" dirty="0"/>
              <a:t>of expansion</a:t>
            </a:r>
            <a:r>
              <a:rPr lang="en-US" sz="5200" dirty="0"/>
              <a:t> as ASCN </a:t>
            </a:r>
            <a:r>
              <a:rPr lang="en-US" sz="5200" dirty="0" smtClean="0"/>
              <a:t>matures</a:t>
            </a:r>
            <a:endParaRPr lang="en-US" sz="5200" dirty="0"/>
          </a:p>
        </p:txBody>
      </p:sp>
      <p:sp>
        <p:nvSpPr>
          <p:cNvPr id="5" name="Title 1"/>
          <p:cNvSpPr>
            <a:spLocks noGrp="1"/>
          </p:cNvSpPr>
          <p:nvPr>
            <p:ph type="title"/>
          </p:nvPr>
        </p:nvSpPr>
        <p:spPr>
          <a:xfrm>
            <a:off x="0" y="286899"/>
            <a:ext cx="9144000" cy="1143000"/>
          </a:xfrm>
        </p:spPr>
        <p:txBody>
          <a:bodyPr>
            <a:normAutofit fontScale="90000"/>
          </a:bodyPr>
          <a:lstStyle/>
          <a:p>
            <a:r>
              <a:rPr lang="en-SG" dirty="0" smtClean="0"/>
              <a:t>ASEAN Smart Cities Network - Key Events</a:t>
            </a:r>
            <a:endParaRPr lang="en-SG" dirty="0"/>
          </a:p>
        </p:txBody>
      </p:sp>
      <p:grpSp>
        <p:nvGrpSpPr>
          <p:cNvPr id="11" name="Group 10"/>
          <p:cNvGrpSpPr/>
          <p:nvPr/>
        </p:nvGrpSpPr>
        <p:grpSpPr>
          <a:xfrm>
            <a:off x="-36512" y="44624"/>
            <a:ext cx="7328266" cy="276999"/>
            <a:chOff x="323528" y="476672"/>
            <a:chExt cx="7328266" cy="276999"/>
          </a:xfrm>
        </p:grpSpPr>
        <p:sp>
          <p:nvSpPr>
            <p:cNvPr id="12" name="TextBox 11"/>
            <p:cNvSpPr txBox="1"/>
            <p:nvPr/>
          </p:nvSpPr>
          <p:spPr>
            <a:xfrm>
              <a:off x="323528" y="476672"/>
              <a:ext cx="7328266" cy="276999"/>
            </a:xfrm>
            <a:prstGeom prst="rect">
              <a:avLst/>
            </a:prstGeom>
            <a:noFill/>
          </p:spPr>
          <p:txBody>
            <a:bodyPr wrap="square" rtlCol="0">
              <a:spAutoFit/>
            </a:bodyPr>
            <a:lstStyle/>
            <a:p>
              <a:r>
                <a:rPr lang="en-US" sz="1200" dirty="0">
                  <a:solidFill>
                    <a:schemeClr val="bg1">
                      <a:lumMod val="65000"/>
                    </a:schemeClr>
                  </a:solidFill>
                  <a:latin typeface="Gill Sans MT" panose="020B0502020104020203" pitchFamily="34" charset="0"/>
                </a:rPr>
                <a:t>Overview</a:t>
              </a:r>
              <a:r>
                <a:rPr lang="en-US" sz="1200" dirty="0">
                  <a:latin typeface="Gill Sans MT" panose="020B0502020104020203" pitchFamily="34" charset="0"/>
                </a:rPr>
                <a:t>      </a:t>
              </a:r>
              <a:r>
                <a:rPr lang="en-US" sz="1200" dirty="0">
                  <a:solidFill>
                    <a:schemeClr val="bg1">
                      <a:lumMod val="65000"/>
                    </a:schemeClr>
                  </a:solidFill>
                  <a:latin typeface="Gill Sans MT" panose="020B0502020104020203" pitchFamily="34" charset="0"/>
                </a:rPr>
                <a:t>SCP Calendar </a:t>
              </a:r>
              <a:r>
                <a:rPr lang="en-US" sz="1200" dirty="0" smtClean="0">
                  <a:solidFill>
                    <a:schemeClr val="bg1">
                      <a:lumMod val="65000"/>
                    </a:schemeClr>
                  </a:solidFill>
                  <a:latin typeface="Gill Sans MT" panose="020B0502020104020203" pitchFamily="34" charset="0"/>
                </a:rPr>
                <a:t>      SCP and the SDGs       </a:t>
              </a:r>
              <a:r>
                <a:rPr lang="en-US" sz="1200" dirty="0" smtClean="0">
                  <a:latin typeface="Gill Sans MT" panose="020B0502020104020203" pitchFamily="34" charset="0"/>
                </a:rPr>
                <a:t>South-South and Triangular Cooperation</a:t>
              </a:r>
              <a:endParaRPr lang="en-GB" sz="1200" dirty="0">
                <a:latin typeface="Gill Sans MT" panose="020B0502020104020203" pitchFamily="34" charset="0"/>
              </a:endParaRPr>
            </a:p>
          </p:txBody>
        </p:sp>
        <p:sp>
          <p:nvSpPr>
            <p:cNvPr id="13" name="Chevron 12"/>
            <p:cNvSpPr/>
            <p:nvPr/>
          </p:nvSpPr>
          <p:spPr>
            <a:xfrm>
              <a:off x="1043100"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Chevron 13"/>
            <p:cNvSpPr/>
            <p:nvPr/>
          </p:nvSpPr>
          <p:spPr>
            <a:xfrm>
              <a:off x="2159224"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Chevron 14"/>
            <p:cNvSpPr/>
            <p:nvPr/>
          </p:nvSpPr>
          <p:spPr>
            <a:xfrm>
              <a:off x="3647683"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2922566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upload.wikimedia.org/wikipedia/commons/0/09/BlankMap-World-v2.png"/>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11024"/>
          <a:stretch/>
        </p:blipFill>
        <p:spPr bwMode="auto">
          <a:xfrm>
            <a:off x="71500" y="3248980"/>
            <a:ext cx="9001000" cy="3609020"/>
          </a:xfrm>
          <a:prstGeom prst="rect">
            <a:avLst/>
          </a:prstGeom>
          <a:solidFill>
            <a:schemeClr val="bg1">
              <a:alpha val="70000"/>
            </a:schemeClr>
          </a:solidFill>
          <a:ln>
            <a:noFill/>
          </a:ln>
        </p:spPr>
      </p:pic>
      <p:pic>
        <p:nvPicPr>
          <p:cNvPr id="2050" name="Picture 1"/>
          <p:cNvPicPr>
            <a:picLocks noChangeAspect="1" noChangeArrowheads="1"/>
          </p:cNvPicPr>
          <p:nvPr/>
        </p:nvPicPr>
        <p:blipFill rotWithShape="1">
          <a:blip r:embed="rId5">
            <a:extLst>
              <a:ext uri="{28A0092B-C50C-407E-A947-70E740481C1C}">
                <a14:useLocalDpi xmlns:a14="http://schemas.microsoft.com/office/drawing/2010/main" val="0"/>
              </a:ext>
            </a:extLst>
          </a:blip>
          <a:srcRect t="9999" b="33528"/>
          <a:stretch/>
        </p:blipFill>
        <p:spPr bwMode="auto">
          <a:xfrm>
            <a:off x="-17859" y="0"/>
            <a:ext cx="9162976"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26" name="Picture 2" descr="C:\Users\mfa-huaypengtan\Desktop\publicity\SCP_Logo_FA_high r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524" y="5579975"/>
            <a:ext cx="1230927" cy="10980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63788" y="3969060"/>
            <a:ext cx="3672408" cy="707886"/>
          </a:xfrm>
          <a:prstGeom prst="rect">
            <a:avLst/>
          </a:prstGeom>
          <a:noFill/>
        </p:spPr>
        <p:txBody>
          <a:bodyPr wrap="square" rtlCol="0">
            <a:spAutoFit/>
          </a:bodyPr>
          <a:lstStyle/>
          <a:p>
            <a:pPr algn="ctr"/>
            <a:r>
              <a:rPr lang="en-SG" sz="4000" b="1" dirty="0" smtClean="0"/>
              <a:t>Thank you!</a:t>
            </a:r>
            <a:endParaRPr lang="en-SG" sz="4000" b="1" dirty="0"/>
          </a:p>
        </p:txBody>
      </p:sp>
    </p:spTree>
    <p:extLst>
      <p:ext uri="{BB962C8B-B14F-4D97-AF65-F5344CB8AC3E}">
        <p14:creationId xmlns:p14="http://schemas.microsoft.com/office/powerpoint/2010/main" val="832945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descr="https://upload.wikimedia.org/wikipedia/commons/0/09/BlankMap-World-v2.png"/>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1500" y="1635029"/>
            <a:ext cx="9001000" cy="4056144"/>
          </a:xfrm>
          <a:prstGeom prst="rect">
            <a:avLst/>
          </a:prstGeom>
          <a:solidFill>
            <a:schemeClr val="bg1">
              <a:alpha val="70000"/>
            </a:schemeClr>
          </a:solidFill>
          <a:ln>
            <a:noFill/>
          </a:ln>
        </p:spPr>
      </p:pic>
      <p:sp>
        <p:nvSpPr>
          <p:cNvPr id="12" name="Rectangle 11"/>
          <p:cNvSpPr/>
          <p:nvPr/>
        </p:nvSpPr>
        <p:spPr>
          <a:xfrm>
            <a:off x="701072" y="1714031"/>
            <a:ext cx="8363272" cy="2677656"/>
          </a:xfrm>
          <a:prstGeom prst="rect">
            <a:avLst/>
          </a:prstGeom>
        </p:spPr>
        <p:txBody>
          <a:bodyPr wrap="square">
            <a:spAutoFit/>
          </a:bodyPr>
          <a:lstStyle/>
          <a:p>
            <a:pPr marL="285750" indent="-285750">
              <a:buFont typeface="Wingdings" panose="05000000000000000000" pitchFamily="2" charset="2"/>
              <a:buChar char="Ø"/>
            </a:pPr>
            <a:r>
              <a:rPr lang="en-US" sz="2800" dirty="0">
                <a:latin typeface="Gill Sans MT" panose="020B0502020104020203" pitchFamily="34" charset="0"/>
              </a:rPr>
              <a:t>What is </a:t>
            </a:r>
            <a:r>
              <a:rPr lang="en-US" sz="2800" dirty="0" smtClean="0">
                <a:latin typeface="Gill Sans MT" panose="020B0502020104020203" pitchFamily="34" charset="0"/>
              </a:rPr>
              <a:t>SCP?</a:t>
            </a:r>
          </a:p>
          <a:p>
            <a:pPr marL="285750" indent="-285750">
              <a:buFont typeface="Wingdings" panose="05000000000000000000" pitchFamily="2" charset="2"/>
              <a:buChar char="Ø"/>
            </a:pPr>
            <a:r>
              <a:rPr lang="en-US" sz="2800" dirty="0" smtClean="0">
                <a:latin typeface="Gill Sans MT" panose="020B0502020104020203" pitchFamily="34" charset="0"/>
              </a:rPr>
              <a:t>Facts and Figures of SCP</a:t>
            </a:r>
          </a:p>
          <a:p>
            <a:pPr marL="285750" indent="-285750">
              <a:buFont typeface="Wingdings" panose="05000000000000000000" pitchFamily="2" charset="2"/>
              <a:buChar char="Ø"/>
            </a:pPr>
            <a:r>
              <a:rPr lang="en-US" sz="2800" dirty="0" smtClean="0">
                <a:latin typeface="Gill Sans MT" panose="020B0502020104020203" pitchFamily="34" charset="0"/>
              </a:rPr>
              <a:t>SCP Training Calendar</a:t>
            </a:r>
          </a:p>
          <a:p>
            <a:pPr marL="285750" indent="-285750">
              <a:buFont typeface="Wingdings" panose="05000000000000000000" pitchFamily="2" charset="2"/>
              <a:buChar char="Ø"/>
            </a:pPr>
            <a:r>
              <a:rPr lang="en-US" sz="2800" dirty="0" smtClean="0">
                <a:latin typeface="Gill Sans MT" panose="020B0502020104020203" pitchFamily="34" charset="0"/>
              </a:rPr>
              <a:t>SCP and the SDGs</a:t>
            </a:r>
          </a:p>
          <a:p>
            <a:pPr marL="285750" indent="-285750">
              <a:buFont typeface="Wingdings" panose="05000000000000000000" pitchFamily="2" charset="2"/>
              <a:buChar char="Ø"/>
            </a:pPr>
            <a:r>
              <a:rPr lang="en-US" sz="2800" dirty="0" smtClean="0">
                <a:latin typeface="Gill Sans MT" panose="020B0502020104020203" pitchFamily="34" charset="0"/>
              </a:rPr>
              <a:t>South-South and Triangular Cooperation</a:t>
            </a:r>
          </a:p>
          <a:p>
            <a:pPr marL="285750" indent="-285750">
              <a:buFont typeface="Wingdings" panose="05000000000000000000" pitchFamily="2" charset="2"/>
              <a:buChar char="Ø"/>
            </a:pPr>
            <a:r>
              <a:rPr lang="en-SG" sz="2800" dirty="0" smtClean="0">
                <a:latin typeface="Gill Sans MT" panose="020B0502020104020203" pitchFamily="34" charset="0"/>
              </a:rPr>
              <a:t>Q&amp;A</a:t>
            </a:r>
            <a:endParaRPr lang="en-US" sz="2800" dirty="0" smtClean="0">
              <a:latin typeface="Gill Sans MT" panose="020B0502020104020203" pitchFamily="34" charset="0"/>
            </a:endParaRPr>
          </a:p>
        </p:txBody>
      </p:sp>
      <p:sp>
        <p:nvSpPr>
          <p:cNvPr id="13" name="Title 1"/>
          <p:cNvSpPr>
            <a:spLocks noGrp="1"/>
          </p:cNvSpPr>
          <p:nvPr>
            <p:ph type="title"/>
          </p:nvPr>
        </p:nvSpPr>
        <p:spPr>
          <a:xfrm>
            <a:off x="457200" y="485800"/>
            <a:ext cx="8229600" cy="1143000"/>
          </a:xfrm>
        </p:spPr>
        <p:txBody>
          <a:bodyPr>
            <a:normAutofit/>
          </a:bodyPr>
          <a:lstStyle/>
          <a:p>
            <a:r>
              <a:rPr lang="en-US" dirty="0" smtClean="0">
                <a:latin typeface="Gill Sans MT" panose="020B0502020104020203" pitchFamily="34" charset="0"/>
              </a:rPr>
              <a:t>Outline </a:t>
            </a:r>
            <a:endParaRPr lang="en-GB" dirty="0">
              <a:latin typeface="Gill Sans MT" panose="020B0502020104020203" pitchFamily="34" charset="0"/>
            </a:endParaRPr>
          </a:p>
        </p:txBody>
      </p:sp>
      <p:grpSp>
        <p:nvGrpSpPr>
          <p:cNvPr id="10" name="Group 9"/>
          <p:cNvGrpSpPr/>
          <p:nvPr/>
        </p:nvGrpSpPr>
        <p:grpSpPr>
          <a:xfrm>
            <a:off x="683060" y="86436"/>
            <a:ext cx="2778795" cy="174212"/>
            <a:chOff x="1043100" y="518484"/>
            <a:chExt cx="2778795" cy="174212"/>
          </a:xfrm>
        </p:grpSpPr>
        <p:sp>
          <p:nvSpPr>
            <p:cNvPr id="11" name="Chevron 10"/>
            <p:cNvSpPr/>
            <p:nvPr/>
          </p:nvSpPr>
          <p:spPr>
            <a:xfrm>
              <a:off x="1043100"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Chevron 13"/>
            <p:cNvSpPr/>
            <p:nvPr/>
          </p:nvSpPr>
          <p:spPr>
            <a:xfrm>
              <a:off x="2159224"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Chevron 14"/>
            <p:cNvSpPr/>
            <p:nvPr/>
          </p:nvSpPr>
          <p:spPr>
            <a:xfrm>
              <a:off x="3647683"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6" name="Group 15"/>
          <p:cNvGrpSpPr/>
          <p:nvPr/>
        </p:nvGrpSpPr>
        <p:grpSpPr>
          <a:xfrm>
            <a:off x="-36512" y="44624"/>
            <a:ext cx="7164796" cy="276999"/>
            <a:chOff x="323528" y="476672"/>
            <a:chExt cx="7164796" cy="276999"/>
          </a:xfrm>
        </p:grpSpPr>
        <p:sp>
          <p:nvSpPr>
            <p:cNvPr id="17" name="TextBox 16"/>
            <p:cNvSpPr txBox="1"/>
            <p:nvPr/>
          </p:nvSpPr>
          <p:spPr>
            <a:xfrm>
              <a:off x="323528" y="476672"/>
              <a:ext cx="7164796" cy="276999"/>
            </a:xfrm>
            <a:prstGeom prst="rect">
              <a:avLst/>
            </a:prstGeom>
            <a:noFill/>
          </p:spPr>
          <p:txBody>
            <a:bodyPr wrap="square" rtlCol="0">
              <a:spAutoFit/>
            </a:bodyPr>
            <a:lstStyle/>
            <a:p>
              <a:r>
                <a:rPr lang="en-US" sz="1200" dirty="0">
                  <a:latin typeface="Gill Sans MT" panose="020B0502020104020203" pitchFamily="34" charset="0"/>
                </a:rPr>
                <a:t>Overview      </a:t>
              </a:r>
              <a:r>
                <a:rPr lang="en-US" sz="1200" dirty="0">
                  <a:solidFill>
                    <a:schemeClr val="bg1">
                      <a:lumMod val="65000"/>
                    </a:schemeClr>
                  </a:solidFill>
                  <a:latin typeface="Gill Sans MT" panose="020B0502020104020203" pitchFamily="34" charset="0"/>
                </a:rPr>
                <a:t>SCP Calendar </a:t>
              </a:r>
              <a:r>
                <a:rPr lang="en-US" sz="1200" dirty="0" smtClean="0">
                  <a:solidFill>
                    <a:schemeClr val="bg1">
                      <a:lumMod val="65000"/>
                    </a:schemeClr>
                  </a:solidFill>
                  <a:latin typeface="Gill Sans MT" panose="020B0502020104020203" pitchFamily="34" charset="0"/>
                </a:rPr>
                <a:t>      SCP and the SDGs       South-South and Triangular Cooperation</a:t>
              </a:r>
              <a:endParaRPr lang="en-GB" sz="1200" dirty="0">
                <a:solidFill>
                  <a:schemeClr val="bg1">
                    <a:lumMod val="65000"/>
                  </a:schemeClr>
                </a:solidFill>
                <a:latin typeface="Gill Sans MT" panose="020B0502020104020203" pitchFamily="34" charset="0"/>
              </a:endParaRPr>
            </a:p>
          </p:txBody>
        </p:sp>
        <p:sp>
          <p:nvSpPr>
            <p:cNvPr id="18" name="Chevron 17"/>
            <p:cNvSpPr/>
            <p:nvPr/>
          </p:nvSpPr>
          <p:spPr>
            <a:xfrm>
              <a:off x="1043100"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Chevron 18"/>
            <p:cNvSpPr/>
            <p:nvPr/>
          </p:nvSpPr>
          <p:spPr>
            <a:xfrm>
              <a:off x="2159224"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Chevron 19"/>
            <p:cNvSpPr/>
            <p:nvPr/>
          </p:nvSpPr>
          <p:spPr>
            <a:xfrm>
              <a:off x="3647683"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3043270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85800"/>
            <a:ext cx="8435280" cy="1323020"/>
          </a:xfrm>
        </p:spPr>
        <p:txBody>
          <a:bodyPr>
            <a:normAutofit/>
          </a:bodyPr>
          <a:lstStyle/>
          <a:p>
            <a:r>
              <a:rPr lang="en-US" dirty="0" smtClean="0">
                <a:latin typeface="Gill Sans MT" panose="020B0502020104020203" pitchFamily="34" charset="0"/>
              </a:rPr>
              <a:t>What is the SCP?    </a:t>
            </a:r>
            <a:r>
              <a:rPr lang="en-US" dirty="0" smtClean="0">
                <a:latin typeface="+mn-lt"/>
              </a:rPr>
              <a:t>?</a:t>
            </a:r>
            <a:endParaRPr lang="en-GB" dirty="0">
              <a:latin typeface="+mn-lt"/>
            </a:endParaRPr>
          </a:p>
        </p:txBody>
      </p:sp>
      <p:pic>
        <p:nvPicPr>
          <p:cNvPr id="4" name="Picture 3" descr="https://upload.wikimedia.org/wikipedia/commons/0/09/BlankMap-World-v2.png"/>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1500" y="1635029"/>
            <a:ext cx="9001000" cy="4056144"/>
          </a:xfrm>
          <a:prstGeom prst="rect">
            <a:avLst/>
          </a:prstGeom>
          <a:solidFill>
            <a:schemeClr val="bg1">
              <a:alpha val="70000"/>
            </a:schemeClr>
          </a:solidFill>
          <a:ln>
            <a:noFill/>
          </a:ln>
        </p:spPr>
      </p:pic>
      <p:sp>
        <p:nvSpPr>
          <p:cNvPr id="13" name="TextBox 12"/>
          <p:cNvSpPr txBox="1"/>
          <p:nvPr/>
        </p:nvSpPr>
        <p:spPr>
          <a:xfrm>
            <a:off x="1076708" y="2204864"/>
            <a:ext cx="6990584" cy="2893100"/>
          </a:xfrm>
          <a:prstGeom prst="rect">
            <a:avLst/>
          </a:prstGeom>
          <a:noFill/>
        </p:spPr>
        <p:txBody>
          <a:bodyPr wrap="square" rtlCol="0">
            <a:spAutoFit/>
          </a:bodyPr>
          <a:lstStyle/>
          <a:p>
            <a:pPr algn="ctr"/>
            <a:r>
              <a:rPr lang="en-SG" sz="2600" dirty="0" smtClean="0"/>
              <a:t>Main avenue for Singapore to give </a:t>
            </a:r>
            <a:r>
              <a:rPr lang="en-SG" sz="2600" dirty="0"/>
              <a:t>back to the international community </a:t>
            </a:r>
          </a:p>
          <a:p>
            <a:pPr algn="ctr"/>
            <a:endParaRPr lang="en-SG" sz="2600" dirty="0"/>
          </a:p>
          <a:p>
            <a:pPr algn="ctr"/>
            <a:r>
              <a:rPr lang="en-SG" sz="2600" dirty="0" smtClean="0"/>
              <a:t>Founded on belief that HRD is key to nation building and essential for sustainable development.</a:t>
            </a:r>
            <a:endParaRPr lang="en-SG" sz="2600" dirty="0"/>
          </a:p>
          <a:p>
            <a:pPr algn="ctr"/>
            <a:endParaRPr lang="en-SG" sz="2600" dirty="0"/>
          </a:p>
        </p:txBody>
      </p:sp>
      <p:pic>
        <p:nvPicPr>
          <p:cNvPr id="12" name="Picture 2" descr="C:\Users\mfa-huaypengtan\Desktop\publicity\SCP_Logo_FA_high r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808526"/>
            <a:ext cx="1230927" cy="109800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683060" y="86436"/>
            <a:ext cx="2778795" cy="174212"/>
            <a:chOff x="1043100" y="518484"/>
            <a:chExt cx="2778795" cy="174212"/>
          </a:xfrm>
        </p:grpSpPr>
        <p:sp>
          <p:nvSpPr>
            <p:cNvPr id="16" name="Chevron 15"/>
            <p:cNvSpPr/>
            <p:nvPr/>
          </p:nvSpPr>
          <p:spPr>
            <a:xfrm>
              <a:off x="1043100"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Chevron 16"/>
            <p:cNvSpPr/>
            <p:nvPr/>
          </p:nvSpPr>
          <p:spPr>
            <a:xfrm>
              <a:off x="2159224"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Chevron 17"/>
            <p:cNvSpPr/>
            <p:nvPr/>
          </p:nvSpPr>
          <p:spPr>
            <a:xfrm>
              <a:off x="3647683"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1" name="Group 10"/>
          <p:cNvGrpSpPr/>
          <p:nvPr/>
        </p:nvGrpSpPr>
        <p:grpSpPr>
          <a:xfrm>
            <a:off x="-36512" y="44624"/>
            <a:ext cx="7164796" cy="276999"/>
            <a:chOff x="323528" y="476672"/>
            <a:chExt cx="7164796" cy="276999"/>
          </a:xfrm>
        </p:grpSpPr>
        <p:sp>
          <p:nvSpPr>
            <p:cNvPr id="19" name="TextBox 18"/>
            <p:cNvSpPr txBox="1"/>
            <p:nvPr/>
          </p:nvSpPr>
          <p:spPr>
            <a:xfrm>
              <a:off x="323528" y="476672"/>
              <a:ext cx="7164796" cy="276999"/>
            </a:xfrm>
            <a:prstGeom prst="rect">
              <a:avLst/>
            </a:prstGeom>
            <a:noFill/>
          </p:spPr>
          <p:txBody>
            <a:bodyPr wrap="square" rtlCol="0">
              <a:spAutoFit/>
            </a:bodyPr>
            <a:lstStyle/>
            <a:p>
              <a:r>
                <a:rPr lang="en-US" sz="1200" dirty="0">
                  <a:latin typeface="Gill Sans MT" panose="020B0502020104020203" pitchFamily="34" charset="0"/>
                </a:rPr>
                <a:t>Overview      </a:t>
              </a:r>
              <a:r>
                <a:rPr lang="en-US" sz="1200" dirty="0">
                  <a:solidFill>
                    <a:schemeClr val="bg1">
                      <a:lumMod val="65000"/>
                    </a:schemeClr>
                  </a:solidFill>
                  <a:latin typeface="Gill Sans MT" panose="020B0502020104020203" pitchFamily="34" charset="0"/>
                </a:rPr>
                <a:t>SCP Calendar </a:t>
              </a:r>
              <a:r>
                <a:rPr lang="en-US" sz="1200" dirty="0" smtClean="0">
                  <a:solidFill>
                    <a:schemeClr val="bg1">
                      <a:lumMod val="65000"/>
                    </a:schemeClr>
                  </a:solidFill>
                  <a:latin typeface="Gill Sans MT" panose="020B0502020104020203" pitchFamily="34" charset="0"/>
                </a:rPr>
                <a:t>      SCP and the SDGs       South-South and Triangular Cooperation</a:t>
              </a:r>
              <a:endParaRPr lang="en-GB" sz="1200" dirty="0">
                <a:solidFill>
                  <a:schemeClr val="bg1">
                    <a:lumMod val="65000"/>
                  </a:schemeClr>
                </a:solidFill>
                <a:latin typeface="Gill Sans MT" panose="020B0502020104020203" pitchFamily="34" charset="0"/>
              </a:endParaRPr>
            </a:p>
          </p:txBody>
        </p:sp>
        <p:sp>
          <p:nvSpPr>
            <p:cNvPr id="20" name="Chevron 19"/>
            <p:cNvSpPr/>
            <p:nvPr/>
          </p:nvSpPr>
          <p:spPr>
            <a:xfrm>
              <a:off x="1043100"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Chevron 20"/>
            <p:cNvSpPr/>
            <p:nvPr/>
          </p:nvSpPr>
          <p:spPr>
            <a:xfrm>
              <a:off x="2159224"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Chevron 21"/>
            <p:cNvSpPr/>
            <p:nvPr/>
          </p:nvSpPr>
          <p:spPr>
            <a:xfrm>
              <a:off x="3647683"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200606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508" y="660399"/>
            <a:ext cx="7772400" cy="1470025"/>
          </a:xfrm>
        </p:spPr>
        <p:txBody>
          <a:bodyPr/>
          <a:lstStyle/>
          <a:p>
            <a:r>
              <a:rPr lang="en-SG" dirty="0" smtClean="0"/>
              <a:t>What is the              ? </a:t>
            </a:r>
            <a:endParaRPr lang="en-SG" dirty="0"/>
          </a:p>
        </p:txBody>
      </p:sp>
      <p:sp>
        <p:nvSpPr>
          <p:cNvPr id="3" name="Subtitle 2"/>
          <p:cNvSpPr>
            <a:spLocks noGrp="1"/>
          </p:cNvSpPr>
          <p:nvPr>
            <p:ph type="subTitle" idx="1"/>
          </p:nvPr>
        </p:nvSpPr>
        <p:spPr>
          <a:xfrm>
            <a:off x="-36512" y="2024844"/>
            <a:ext cx="9180512" cy="4833156"/>
          </a:xfrm>
        </p:spPr>
        <p:txBody>
          <a:bodyPr>
            <a:normAutofit fontScale="92500" lnSpcReduction="20000"/>
          </a:bodyPr>
          <a:lstStyle/>
          <a:p>
            <a:r>
              <a:rPr lang="en-SG" u="sng" dirty="0" smtClean="0">
                <a:solidFill>
                  <a:schemeClr val="tx1"/>
                </a:solidFill>
              </a:rPr>
              <a:t>Platforms</a:t>
            </a:r>
          </a:p>
          <a:p>
            <a:pPr algn="l"/>
            <a:r>
              <a:rPr lang="en-SG" dirty="0" smtClean="0">
                <a:solidFill>
                  <a:schemeClr val="tx1"/>
                </a:solidFill>
              </a:rPr>
              <a:t>South-South Cooperation</a:t>
            </a:r>
            <a:endParaRPr lang="en-SG" dirty="0" smtClean="0">
              <a:solidFill>
                <a:schemeClr val="tx1"/>
              </a:solidFill>
            </a:endParaRPr>
          </a:p>
          <a:p>
            <a:pPr marL="457200" indent="-457200" algn="l">
              <a:buFont typeface="Arial" panose="020B0604020202020204" pitchFamily="34" charset="0"/>
              <a:buChar char="•"/>
            </a:pPr>
            <a:r>
              <a:rPr lang="en-SG" dirty="0" smtClean="0">
                <a:solidFill>
                  <a:schemeClr val="tx1"/>
                </a:solidFill>
              </a:rPr>
              <a:t>Bilateral </a:t>
            </a:r>
            <a:r>
              <a:rPr lang="en-SG" dirty="0" smtClean="0">
                <a:solidFill>
                  <a:schemeClr val="tx1"/>
                </a:solidFill>
              </a:rPr>
              <a:t>programmes</a:t>
            </a:r>
          </a:p>
          <a:p>
            <a:pPr marL="457200" indent="-457200" algn="l">
              <a:buFont typeface="Arial" panose="020B0604020202020204" pitchFamily="34" charset="0"/>
              <a:buChar char="•"/>
            </a:pPr>
            <a:r>
              <a:rPr lang="en-SG" dirty="0" smtClean="0">
                <a:solidFill>
                  <a:schemeClr val="tx1"/>
                </a:solidFill>
              </a:rPr>
              <a:t>Regional programmes – e.g. Initiative for ASEAN Integration, Asia-Middle East Dialogue, Small Island Developing States, </a:t>
            </a:r>
            <a:r>
              <a:rPr lang="en-SG" dirty="0" smtClean="0">
                <a:solidFill>
                  <a:schemeClr val="tx1"/>
                </a:solidFill>
              </a:rPr>
              <a:t>CARICOM</a:t>
            </a:r>
          </a:p>
          <a:p>
            <a:pPr algn="l"/>
            <a:r>
              <a:rPr lang="en-SG" dirty="0" smtClean="0">
                <a:solidFill>
                  <a:schemeClr val="tx1"/>
                </a:solidFill>
              </a:rPr>
              <a:t>Triangular Cooperation</a:t>
            </a:r>
            <a:endParaRPr lang="en-SG" dirty="0" smtClean="0">
              <a:solidFill>
                <a:schemeClr val="tx1"/>
              </a:solidFill>
            </a:endParaRPr>
          </a:p>
          <a:p>
            <a:pPr marL="457200" indent="-457200" algn="l">
              <a:buFont typeface="Arial" panose="020B0604020202020204" pitchFamily="34" charset="0"/>
              <a:buChar char="•"/>
            </a:pPr>
            <a:r>
              <a:rPr lang="en-SG" dirty="0" smtClean="0">
                <a:solidFill>
                  <a:schemeClr val="tx1"/>
                </a:solidFill>
              </a:rPr>
              <a:t>Third Country Training Programmes – e.g. partnerships with TICA, TIKA, KOICA, JICA, USA, </a:t>
            </a:r>
          </a:p>
          <a:p>
            <a:pPr marL="457200" indent="-457200" algn="l">
              <a:buFont typeface="Arial" panose="020B0604020202020204" pitchFamily="34" charset="0"/>
              <a:buChar char="•"/>
            </a:pPr>
            <a:r>
              <a:rPr lang="en-SG" dirty="0" smtClean="0">
                <a:solidFill>
                  <a:schemeClr val="tx1"/>
                </a:solidFill>
              </a:rPr>
              <a:t>Partnerships with International Organisations – UNDP, UN-Habitat, UNICEF, IMF, IAEA, UNODC </a:t>
            </a:r>
          </a:p>
          <a:p>
            <a:pPr marL="457200" indent="-457200" algn="l">
              <a:buFont typeface="Arial" panose="020B0604020202020204" pitchFamily="34" charset="0"/>
              <a:buChar char="•"/>
            </a:pPr>
            <a:endParaRPr lang="en-SG" dirty="0" smtClean="0"/>
          </a:p>
          <a:p>
            <a:pPr marL="457200" indent="-457200" algn="l">
              <a:buFont typeface="Arial" panose="020B0604020202020204" pitchFamily="34" charset="0"/>
              <a:buChar char="•"/>
            </a:pPr>
            <a:endParaRPr lang="en-SG" dirty="0"/>
          </a:p>
        </p:txBody>
      </p:sp>
      <p:pic>
        <p:nvPicPr>
          <p:cNvPr id="4" name="Picture 3"/>
          <p:cNvPicPr>
            <a:picLocks noChangeAspect="1"/>
          </p:cNvPicPr>
          <p:nvPr/>
        </p:nvPicPr>
        <p:blipFill>
          <a:blip r:embed="rId3"/>
          <a:stretch>
            <a:fillRect/>
          </a:stretch>
        </p:blipFill>
        <p:spPr>
          <a:xfrm>
            <a:off x="4572000" y="846723"/>
            <a:ext cx="1231499" cy="1097375"/>
          </a:xfrm>
          <a:prstGeom prst="rect">
            <a:avLst/>
          </a:prstGeom>
        </p:spPr>
      </p:pic>
      <p:grpSp>
        <p:nvGrpSpPr>
          <p:cNvPr id="5" name="Group 4"/>
          <p:cNvGrpSpPr/>
          <p:nvPr/>
        </p:nvGrpSpPr>
        <p:grpSpPr>
          <a:xfrm>
            <a:off x="-36512" y="44624"/>
            <a:ext cx="7164796" cy="276999"/>
            <a:chOff x="323528" y="476672"/>
            <a:chExt cx="7164796" cy="276999"/>
          </a:xfrm>
        </p:grpSpPr>
        <p:sp>
          <p:nvSpPr>
            <p:cNvPr id="6" name="TextBox 5"/>
            <p:cNvSpPr txBox="1"/>
            <p:nvPr/>
          </p:nvSpPr>
          <p:spPr>
            <a:xfrm>
              <a:off x="323528" y="476672"/>
              <a:ext cx="7164796" cy="276999"/>
            </a:xfrm>
            <a:prstGeom prst="rect">
              <a:avLst/>
            </a:prstGeom>
            <a:noFill/>
          </p:spPr>
          <p:txBody>
            <a:bodyPr wrap="square" rtlCol="0">
              <a:spAutoFit/>
            </a:bodyPr>
            <a:lstStyle/>
            <a:p>
              <a:r>
                <a:rPr lang="en-US" sz="1200" dirty="0">
                  <a:latin typeface="Gill Sans MT" panose="020B0502020104020203" pitchFamily="34" charset="0"/>
                </a:rPr>
                <a:t>Overview      </a:t>
              </a:r>
              <a:r>
                <a:rPr lang="en-US" sz="1200" dirty="0">
                  <a:solidFill>
                    <a:schemeClr val="bg1">
                      <a:lumMod val="65000"/>
                    </a:schemeClr>
                  </a:solidFill>
                  <a:latin typeface="Gill Sans MT" panose="020B0502020104020203" pitchFamily="34" charset="0"/>
                </a:rPr>
                <a:t>SCP Calendar </a:t>
              </a:r>
              <a:r>
                <a:rPr lang="en-US" sz="1200" dirty="0" smtClean="0">
                  <a:solidFill>
                    <a:schemeClr val="bg1">
                      <a:lumMod val="65000"/>
                    </a:schemeClr>
                  </a:solidFill>
                  <a:latin typeface="Gill Sans MT" panose="020B0502020104020203" pitchFamily="34" charset="0"/>
                </a:rPr>
                <a:t>      SCP and the SDGs       South-South and Triangular Cooperation</a:t>
              </a:r>
              <a:endParaRPr lang="en-GB" sz="1200" dirty="0">
                <a:solidFill>
                  <a:schemeClr val="bg1">
                    <a:lumMod val="65000"/>
                  </a:schemeClr>
                </a:solidFill>
                <a:latin typeface="Gill Sans MT" panose="020B0502020104020203" pitchFamily="34" charset="0"/>
              </a:endParaRPr>
            </a:p>
          </p:txBody>
        </p:sp>
        <p:sp>
          <p:nvSpPr>
            <p:cNvPr id="7" name="Chevron 6"/>
            <p:cNvSpPr/>
            <p:nvPr/>
          </p:nvSpPr>
          <p:spPr>
            <a:xfrm>
              <a:off x="1043100"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Chevron 7"/>
            <p:cNvSpPr/>
            <p:nvPr/>
          </p:nvSpPr>
          <p:spPr>
            <a:xfrm>
              <a:off x="2159224"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Chevron 8"/>
            <p:cNvSpPr/>
            <p:nvPr/>
          </p:nvSpPr>
          <p:spPr>
            <a:xfrm>
              <a:off x="3647683"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375033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lstStyle/>
          <a:p>
            <a:r>
              <a:rPr lang="en-SG" dirty="0"/>
              <a:t>What is the              ? </a:t>
            </a:r>
          </a:p>
        </p:txBody>
      </p:sp>
      <p:sp>
        <p:nvSpPr>
          <p:cNvPr id="3" name="Content Placeholder 2"/>
          <p:cNvSpPr>
            <a:spLocks noGrp="1"/>
          </p:cNvSpPr>
          <p:nvPr>
            <p:ph idx="1"/>
          </p:nvPr>
        </p:nvSpPr>
        <p:spPr>
          <a:xfrm>
            <a:off x="457200" y="1700808"/>
            <a:ext cx="8229600" cy="4525963"/>
          </a:xfrm>
        </p:spPr>
        <p:txBody>
          <a:bodyPr/>
          <a:lstStyle/>
          <a:p>
            <a:pPr marL="0" indent="0">
              <a:buNone/>
            </a:pPr>
            <a:r>
              <a:rPr lang="en-SG" dirty="0" smtClean="0"/>
              <a:t>What do we mean by capacity-building?</a:t>
            </a:r>
          </a:p>
          <a:p>
            <a:r>
              <a:rPr lang="en-SG" dirty="0" smtClean="0"/>
              <a:t>SCP Calendar </a:t>
            </a:r>
            <a:r>
              <a:rPr lang="en-SG" dirty="0"/>
              <a:t>C</a:t>
            </a:r>
            <a:r>
              <a:rPr lang="en-SG" dirty="0" smtClean="0"/>
              <a:t>ourses </a:t>
            </a:r>
          </a:p>
          <a:p>
            <a:r>
              <a:rPr lang="en-SG" dirty="0" smtClean="0"/>
              <a:t>Customised Training/Programmes </a:t>
            </a:r>
          </a:p>
          <a:p>
            <a:r>
              <a:rPr lang="en-SG" dirty="0" smtClean="0"/>
              <a:t>Scholarships for Masters’ Programmes</a:t>
            </a:r>
          </a:p>
          <a:p>
            <a:r>
              <a:rPr lang="en-SG" dirty="0" smtClean="0"/>
              <a:t>Advisory/Consultancy </a:t>
            </a:r>
          </a:p>
          <a:p>
            <a:r>
              <a:rPr lang="en-SG" dirty="0" smtClean="0"/>
              <a:t>Vocational Training</a:t>
            </a:r>
          </a:p>
          <a:p>
            <a:r>
              <a:rPr lang="en-SG" dirty="0" smtClean="0"/>
              <a:t>Train-the-Trainer Programmes</a:t>
            </a:r>
          </a:p>
          <a:p>
            <a:pPr marL="0" indent="0">
              <a:buNone/>
            </a:pPr>
            <a:endParaRPr lang="en-SG" u="sng" dirty="0"/>
          </a:p>
        </p:txBody>
      </p:sp>
      <p:pic>
        <p:nvPicPr>
          <p:cNvPr id="5" name="Picture 4"/>
          <p:cNvPicPr>
            <a:picLocks noChangeAspect="1"/>
          </p:cNvPicPr>
          <p:nvPr/>
        </p:nvPicPr>
        <p:blipFill>
          <a:blip r:embed="rId3"/>
          <a:stretch>
            <a:fillRect/>
          </a:stretch>
        </p:blipFill>
        <p:spPr>
          <a:xfrm>
            <a:off x="5076056" y="459417"/>
            <a:ext cx="1231499" cy="1097375"/>
          </a:xfrm>
          <a:prstGeom prst="rect">
            <a:avLst/>
          </a:prstGeom>
        </p:spPr>
      </p:pic>
      <p:grpSp>
        <p:nvGrpSpPr>
          <p:cNvPr id="11" name="Group 10"/>
          <p:cNvGrpSpPr/>
          <p:nvPr/>
        </p:nvGrpSpPr>
        <p:grpSpPr>
          <a:xfrm>
            <a:off x="683060" y="86436"/>
            <a:ext cx="2778795" cy="174212"/>
            <a:chOff x="1043100" y="518484"/>
            <a:chExt cx="2778795" cy="174212"/>
          </a:xfrm>
        </p:grpSpPr>
        <p:sp>
          <p:nvSpPr>
            <p:cNvPr id="12" name="Chevron 11"/>
            <p:cNvSpPr/>
            <p:nvPr/>
          </p:nvSpPr>
          <p:spPr>
            <a:xfrm>
              <a:off x="1043100"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hevron 12"/>
            <p:cNvSpPr/>
            <p:nvPr/>
          </p:nvSpPr>
          <p:spPr>
            <a:xfrm>
              <a:off x="2159224"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Chevron 13"/>
            <p:cNvSpPr/>
            <p:nvPr/>
          </p:nvSpPr>
          <p:spPr>
            <a:xfrm>
              <a:off x="3647683"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5" name="Group 14"/>
          <p:cNvGrpSpPr/>
          <p:nvPr/>
        </p:nvGrpSpPr>
        <p:grpSpPr>
          <a:xfrm>
            <a:off x="-36512" y="44624"/>
            <a:ext cx="7164796" cy="276999"/>
            <a:chOff x="323528" y="476672"/>
            <a:chExt cx="7164796" cy="276999"/>
          </a:xfrm>
        </p:grpSpPr>
        <p:sp>
          <p:nvSpPr>
            <p:cNvPr id="16" name="TextBox 15"/>
            <p:cNvSpPr txBox="1"/>
            <p:nvPr/>
          </p:nvSpPr>
          <p:spPr>
            <a:xfrm>
              <a:off x="323528" y="476672"/>
              <a:ext cx="7164796" cy="276999"/>
            </a:xfrm>
            <a:prstGeom prst="rect">
              <a:avLst/>
            </a:prstGeom>
            <a:noFill/>
          </p:spPr>
          <p:txBody>
            <a:bodyPr wrap="square" rtlCol="0">
              <a:spAutoFit/>
            </a:bodyPr>
            <a:lstStyle/>
            <a:p>
              <a:r>
                <a:rPr lang="en-US" sz="1200" dirty="0">
                  <a:latin typeface="Gill Sans MT" panose="020B0502020104020203" pitchFamily="34" charset="0"/>
                </a:rPr>
                <a:t>Overview      </a:t>
              </a:r>
              <a:r>
                <a:rPr lang="en-US" sz="1200" dirty="0">
                  <a:solidFill>
                    <a:schemeClr val="bg1">
                      <a:lumMod val="65000"/>
                    </a:schemeClr>
                  </a:solidFill>
                  <a:latin typeface="Gill Sans MT" panose="020B0502020104020203" pitchFamily="34" charset="0"/>
                </a:rPr>
                <a:t>SCP Calendar </a:t>
              </a:r>
              <a:r>
                <a:rPr lang="en-US" sz="1200" dirty="0" smtClean="0">
                  <a:solidFill>
                    <a:schemeClr val="bg1">
                      <a:lumMod val="65000"/>
                    </a:schemeClr>
                  </a:solidFill>
                  <a:latin typeface="Gill Sans MT" panose="020B0502020104020203" pitchFamily="34" charset="0"/>
                </a:rPr>
                <a:t>      SCP and the SDGs       South-South and Triangular Cooperation</a:t>
              </a:r>
              <a:endParaRPr lang="en-GB" sz="1200" dirty="0">
                <a:solidFill>
                  <a:schemeClr val="bg1">
                    <a:lumMod val="65000"/>
                  </a:schemeClr>
                </a:solidFill>
                <a:latin typeface="Gill Sans MT" panose="020B0502020104020203" pitchFamily="34" charset="0"/>
              </a:endParaRPr>
            </a:p>
          </p:txBody>
        </p:sp>
        <p:sp>
          <p:nvSpPr>
            <p:cNvPr id="17" name="Chevron 16"/>
            <p:cNvSpPr/>
            <p:nvPr/>
          </p:nvSpPr>
          <p:spPr>
            <a:xfrm>
              <a:off x="1043100"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Chevron 17"/>
            <p:cNvSpPr/>
            <p:nvPr/>
          </p:nvSpPr>
          <p:spPr>
            <a:xfrm>
              <a:off x="2159224"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Chevron 18"/>
            <p:cNvSpPr/>
            <p:nvPr/>
          </p:nvSpPr>
          <p:spPr>
            <a:xfrm>
              <a:off x="3647683"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2444091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G actual" descr="https://upload.wikimedia.org/wikipedia/commons/0/09/BlankMap-World-v2.png"/>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1500" y="1713116"/>
            <a:ext cx="9001000" cy="4056144"/>
          </a:xfrm>
          <a:prstGeom prst="rect">
            <a:avLst/>
          </a:prstGeom>
          <a:solidFill>
            <a:schemeClr val="bg1">
              <a:alpha val="70000"/>
            </a:schemeClr>
          </a:solidFill>
          <a:ln>
            <a:noFill/>
          </a:ln>
        </p:spPr>
      </p:pic>
      <p:sp>
        <p:nvSpPr>
          <p:cNvPr id="2" name="Title 1"/>
          <p:cNvSpPr>
            <a:spLocks noGrp="1"/>
          </p:cNvSpPr>
          <p:nvPr>
            <p:ph type="title"/>
          </p:nvPr>
        </p:nvSpPr>
        <p:spPr>
          <a:xfrm>
            <a:off x="457200" y="485800"/>
            <a:ext cx="8229600" cy="1143000"/>
          </a:xfrm>
        </p:spPr>
        <p:txBody>
          <a:bodyPr>
            <a:normAutofit/>
          </a:bodyPr>
          <a:lstStyle/>
          <a:p>
            <a:r>
              <a:rPr lang="en-US" dirty="0">
                <a:latin typeface="Gill Sans MT" panose="020B0502020104020203" pitchFamily="34" charset="0"/>
              </a:rPr>
              <a:t>SCP </a:t>
            </a:r>
            <a:r>
              <a:rPr lang="en-US" dirty="0" smtClean="0">
                <a:latin typeface="Gill Sans MT" panose="020B0502020104020203" pitchFamily="34" charset="0"/>
              </a:rPr>
              <a:t>Facts and Figures</a:t>
            </a:r>
            <a:endParaRPr lang="en-US" dirty="0">
              <a:latin typeface="Gill Sans MT" panose="020B0502020104020203" pitchFamily="34" charset="0"/>
            </a:endParaRPr>
          </a:p>
        </p:txBody>
      </p:sp>
      <p:graphicFrame>
        <p:nvGraphicFramePr>
          <p:cNvPr id="3" name="Diagram 2"/>
          <p:cNvGraphicFramePr/>
          <p:nvPr>
            <p:extLst>
              <p:ext uri="{D42A27DB-BD31-4B8C-83A1-F6EECF244321}">
                <p14:modId xmlns:p14="http://schemas.microsoft.com/office/powerpoint/2010/main" val="46486497"/>
              </p:ext>
            </p:extLst>
          </p:nvPr>
        </p:nvGraphicFramePr>
        <p:xfrm>
          <a:off x="-72516" y="1592796"/>
          <a:ext cx="9495680" cy="46085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0" name="Group 9"/>
          <p:cNvGrpSpPr/>
          <p:nvPr/>
        </p:nvGrpSpPr>
        <p:grpSpPr>
          <a:xfrm>
            <a:off x="683060" y="86436"/>
            <a:ext cx="2778795" cy="174212"/>
            <a:chOff x="1043100" y="518484"/>
            <a:chExt cx="2778795" cy="174212"/>
          </a:xfrm>
        </p:grpSpPr>
        <p:sp>
          <p:nvSpPr>
            <p:cNvPr id="11" name="Chevron 10"/>
            <p:cNvSpPr/>
            <p:nvPr/>
          </p:nvSpPr>
          <p:spPr>
            <a:xfrm>
              <a:off x="1043100"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Chevron 14"/>
            <p:cNvSpPr/>
            <p:nvPr/>
          </p:nvSpPr>
          <p:spPr>
            <a:xfrm>
              <a:off x="2159224"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Chevron 15"/>
            <p:cNvSpPr/>
            <p:nvPr/>
          </p:nvSpPr>
          <p:spPr>
            <a:xfrm>
              <a:off x="3647683"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8" name="Group 17"/>
          <p:cNvGrpSpPr/>
          <p:nvPr/>
        </p:nvGrpSpPr>
        <p:grpSpPr>
          <a:xfrm>
            <a:off x="-36512" y="44624"/>
            <a:ext cx="7164796" cy="276999"/>
            <a:chOff x="323528" y="476672"/>
            <a:chExt cx="7164796" cy="276999"/>
          </a:xfrm>
        </p:grpSpPr>
        <p:sp>
          <p:nvSpPr>
            <p:cNvPr id="19" name="TextBox 18"/>
            <p:cNvSpPr txBox="1"/>
            <p:nvPr/>
          </p:nvSpPr>
          <p:spPr>
            <a:xfrm>
              <a:off x="323528" y="476672"/>
              <a:ext cx="7164796" cy="276999"/>
            </a:xfrm>
            <a:prstGeom prst="rect">
              <a:avLst/>
            </a:prstGeom>
            <a:noFill/>
          </p:spPr>
          <p:txBody>
            <a:bodyPr wrap="square" rtlCol="0">
              <a:spAutoFit/>
            </a:bodyPr>
            <a:lstStyle/>
            <a:p>
              <a:r>
                <a:rPr lang="en-US" sz="1200" dirty="0">
                  <a:latin typeface="Gill Sans MT" panose="020B0502020104020203" pitchFamily="34" charset="0"/>
                </a:rPr>
                <a:t>Overview      </a:t>
              </a:r>
              <a:r>
                <a:rPr lang="en-US" sz="1200" dirty="0">
                  <a:solidFill>
                    <a:schemeClr val="bg1">
                      <a:lumMod val="65000"/>
                    </a:schemeClr>
                  </a:solidFill>
                  <a:latin typeface="Gill Sans MT" panose="020B0502020104020203" pitchFamily="34" charset="0"/>
                </a:rPr>
                <a:t>SCP Calendar </a:t>
              </a:r>
              <a:r>
                <a:rPr lang="en-US" sz="1200" dirty="0" smtClean="0">
                  <a:solidFill>
                    <a:schemeClr val="bg1">
                      <a:lumMod val="65000"/>
                    </a:schemeClr>
                  </a:solidFill>
                  <a:latin typeface="Gill Sans MT" panose="020B0502020104020203" pitchFamily="34" charset="0"/>
                </a:rPr>
                <a:t>      SCP and the SDGs       South-South and Triangular Cooperation</a:t>
              </a:r>
              <a:endParaRPr lang="en-GB" sz="1200" dirty="0">
                <a:solidFill>
                  <a:schemeClr val="bg1">
                    <a:lumMod val="65000"/>
                  </a:schemeClr>
                </a:solidFill>
                <a:latin typeface="Gill Sans MT" panose="020B0502020104020203" pitchFamily="34" charset="0"/>
              </a:endParaRPr>
            </a:p>
          </p:txBody>
        </p:sp>
        <p:sp>
          <p:nvSpPr>
            <p:cNvPr id="20" name="Chevron 19"/>
            <p:cNvSpPr/>
            <p:nvPr/>
          </p:nvSpPr>
          <p:spPr>
            <a:xfrm>
              <a:off x="1043100"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Chevron 21"/>
            <p:cNvSpPr/>
            <p:nvPr/>
          </p:nvSpPr>
          <p:spPr>
            <a:xfrm>
              <a:off x="2159224"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Chevron 22"/>
            <p:cNvSpPr/>
            <p:nvPr/>
          </p:nvSpPr>
          <p:spPr>
            <a:xfrm>
              <a:off x="3647683"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1924754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https://upload.wikimedia.org/wikipedia/commons/0/09/BlankMap-World-v2.png"/>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1516" y="1637184"/>
            <a:ext cx="9001000" cy="4056144"/>
          </a:xfrm>
          <a:prstGeom prst="rect">
            <a:avLst/>
          </a:prstGeom>
          <a:solidFill>
            <a:schemeClr val="bg1">
              <a:alpha val="70000"/>
            </a:schemeClr>
          </a:solidFill>
          <a:ln>
            <a:noFill/>
          </a:ln>
        </p:spPr>
      </p:pic>
      <p:graphicFrame>
        <p:nvGraphicFramePr>
          <p:cNvPr id="11" name="Table 10"/>
          <p:cNvGraphicFramePr>
            <a:graphicFrameLocks noGrp="1"/>
          </p:cNvGraphicFramePr>
          <p:nvPr>
            <p:extLst>
              <p:ext uri="{D42A27DB-BD31-4B8C-83A1-F6EECF244321}">
                <p14:modId xmlns:p14="http://schemas.microsoft.com/office/powerpoint/2010/main" val="759868776"/>
              </p:ext>
            </p:extLst>
          </p:nvPr>
        </p:nvGraphicFramePr>
        <p:xfrm>
          <a:off x="1386710" y="1691682"/>
          <a:ext cx="6617067" cy="4983402"/>
        </p:xfrm>
        <a:graphic>
          <a:graphicData uri="http://schemas.openxmlformats.org/drawingml/2006/table">
            <a:tbl>
              <a:tblPr firstRow="1" bandRow="1">
                <a:tableStyleId>{5C22544A-7EE6-4342-B048-85BDC9FD1C3A}</a:tableStyleId>
              </a:tblPr>
              <a:tblGrid>
                <a:gridCol w="872632"/>
                <a:gridCol w="5744435"/>
              </a:tblGrid>
              <a:tr h="693202">
                <a:tc gridSpan="2">
                  <a:txBody>
                    <a:bodyPr/>
                    <a:lstStyle/>
                    <a:p>
                      <a:r>
                        <a:rPr lang="en-US" sz="2000" b="1" dirty="0" smtClean="0">
                          <a:solidFill>
                            <a:schemeClr val="tx1"/>
                          </a:solidFill>
                          <a:latin typeface="Gill Sans MT" panose="020B0502020104020203" pitchFamily="34" charset="0"/>
                        </a:rPr>
                        <a:t>Thematic</a:t>
                      </a:r>
                      <a:r>
                        <a:rPr lang="en-US" sz="2000" b="1" baseline="0" dirty="0" smtClean="0">
                          <a:solidFill>
                            <a:schemeClr val="tx1"/>
                          </a:solidFill>
                          <a:latin typeface="Gill Sans MT" panose="020B0502020104020203" pitchFamily="34" charset="0"/>
                        </a:rPr>
                        <a:t> Areas of Capacity-Building</a:t>
                      </a:r>
                      <a:endParaRPr lang="en-SG" sz="2000" b="1" dirty="0">
                        <a:solidFill>
                          <a:schemeClr val="tx1"/>
                        </a:solidFill>
                        <a:latin typeface="Gill Sans MT" panose="020B0502020104020203" pitchFamily="34" charset="0"/>
                      </a:endParaRPr>
                    </a:p>
                  </a:txBody>
                  <a:tcP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SG" sz="2000" b="0" dirty="0" smtClean="0">
                        <a:solidFill>
                          <a:schemeClr val="tx1"/>
                        </a:solidFill>
                        <a:latin typeface="Gill Sans MT" panose="020B0502020104020203" pitchFamily="34" charset="0"/>
                      </a:endParaRPr>
                    </a:p>
                  </a:txBody>
                  <a:tcPr>
                    <a:solidFill>
                      <a:schemeClr val="tx2">
                        <a:lumMod val="20000"/>
                        <a:lumOff val="80000"/>
                      </a:schemeClr>
                    </a:solidFill>
                  </a:tcPr>
                </a:tc>
              </a:tr>
              <a:tr h="468052">
                <a:tc>
                  <a:txBody>
                    <a:bodyPr/>
                    <a:lstStyle/>
                    <a:p>
                      <a:endParaRPr lang="en-SG" sz="2000" b="0" dirty="0">
                        <a:solidFill>
                          <a:schemeClr val="tx1"/>
                        </a:solidFill>
                        <a:latin typeface="Gill Sans MT" panose="020B0502020104020203"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tx1"/>
                          </a:solidFill>
                          <a:effectLst/>
                          <a:latin typeface="Gill Sans MT" panose="020B0502020104020203" pitchFamily="34" charset="0"/>
                          <a:ea typeface="+mn-ea"/>
                          <a:cs typeface="+mn-cs"/>
                        </a:rPr>
                        <a:t>Leadership and Good Governance</a:t>
                      </a:r>
                      <a:endParaRPr lang="en-SG" sz="2000" b="0" kern="1200" dirty="0" smtClean="0">
                        <a:solidFill>
                          <a:schemeClr val="tx1"/>
                        </a:solidFill>
                        <a:effectLst/>
                        <a:latin typeface="Gill Sans MT" panose="020B0502020104020203" pitchFamily="34" charset="0"/>
                        <a:ea typeface="+mn-ea"/>
                        <a:cs typeface="+mn-cs"/>
                      </a:endParaRPr>
                    </a:p>
                  </a:txBody>
                  <a:tcPr>
                    <a:noFill/>
                  </a:tcPr>
                </a:tc>
              </a:tr>
              <a:tr h="468052">
                <a:tc>
                  <a:txBody>
                    <a:bodyPr/>
                    <a:lstStyle/>
                    <a:p>
                      <a:endParaRPr lang="en-SG" sz="2000" b="0" dirty="0">
                        <a:solidFill>
                          <a:schemeClr val="tx1"/>
                        </a:solidFill>
                        <a:latin typeface="Gill Sans MT" panose="020B0502020104020203"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latin typeface="Gill Sans MT" panose="020B0502020104020203" pitchFamily="34" charset="0"/>
                        </a:rPr>
                        <a:t>Connectivity (Maritime, Civil Aviation</a:t>
                      </a:r>
                      <a:r>
                        <a:rPr lang="en-US" sz="2000" b="0" baseline="0" dirty="0" smtClean="0">
                          <a:solidFill>
                            <a:schemeClr val="tx1"/>
                          </a:solidFill>
                          <a:latin typeface="Gill Sans MT" panose="020B0502020104020203" pitchFamily="34" charset="0"/>
                        </a:rPr>
                        <a:t> &amp; Trade)</a:t>
                      </a:r>
                      <a:endParaRPr lang="en-SG" sz="2000" b="0" dirty="0" smtClean="0">
                        <a:solidFill>
                          <a:schemeClr val="tx1"/>
                        </a:solidFill>
                        <a:latin typeface="Gill Sans MT" panose="020B0502020104020203" pitchFamily="34" charset="0"/>
                      </a:endParaRPr>
                    </a:p>
                  </a:txBody>
                  <a:tcPr>
                    <a:noFill/>
                  </a:tcPr>
                </a:tc>
              </a:tr>
              <a:tr h="468052">
                <a:tc>
                  <a:txBody>
                    <a:bodyPr/>
                    <a:lstStyle/>
                    <a:p>
                      <a:endParaRPr lang="en-SG" sz="2000" b="0">
                        <a:solidFill>
                          <a:schemeClr val="tx1"/>
                        </a:solidFill>
                        <a:latin typeface="Gill Sans MT" panose="020B0502020104020203"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tx1"/>
                          </a:solidFill>
                          <a:effectLst/>
                          <a:latin typeface="Gill Sans MT" panose="020B0502020104020203" pitchFamily="34" charset="0"/>
                          <a:ea typeface="+mn-ea"/>
                          <a:cs typeface="+mn-cs"/>
                        </a:rPr>
                        <a:t>Education</a:t>
                      </a:r>
                      <a:endParaRPr lang="en-SG" sz="2000" b="0" kern="1200" dirty="0" smtClean="0">
                        <a:solidFill>
                          <a:schemeClr val="tx1"/>
                        </a:solidFill>
                        <a:effectLst/>
                        <a:latin typeface="Gill Sans MT" panose="020B0502020104020203" pitchFamily="34" charset="0"/>
                        <a:ea typeface="+mn-ea"/>
                        <a:cs typeface="+mn-cs"/>
                      </a:endParaRPr>
                    </a:p>
                  </a:txBody>
                  <a:tcPr>
                    <a:noFill/>
                  </a:tcPr>
                </a:tc>
              </a:tr>
              <a:tr h="432048">
                <a:tc>
                  <a:txBody>
                    <a:bodyPr/>
                    <a:lstStyle/>
                    <a:p>
                      <a:endParaRPr lang="en-SG" sz="2000" b="0" dirty="0">
                        <a:solidFill>
                          <a:schemeClr val="tx1"/>
                        </a:solidFill>
                        <a:latin typeface="Gill Sans MT" panose="020B0502020104020203" pitchFamily="34" charset="0"/>
                      </a:endParaRPr>
                    </a:p>
                  </a:txBody>
                  <a:tcP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0" kern="1200" dirty="0" smtClean="0">
                          <a:solidFill>
                            <a:schemeClr val="tx1"/>
                          </a:solidFill>
                          <a:effectLst/>
                          <a:latin typeface="Gill Sans MT" panose="020B0502020104020203" pitchFamily="34" charset="0"/>
                          <a:ea typeface="+mn-ea"/>
                          <a:cs typeface="+mn-cs"/>
                        </a:rPr>
                        <a:t>Resilient Societies</a:t>
                      </a:r>
                      <a:endParaRPr lang="en-SG" sz="2000" b="0" kern="1200" dirty="0" smtClean="0">
                        <a:solidFill>
                          <a:schemeClr val="tx1"/>
                        </a:solidFill>
                        <a:effectLst/>
                        <a:latin typeface="Gill Sans MT" panose="020B0502020104020203" pitchFamily="34" charset="0"/>
                        <a:ea typeface="+mn-ea"/>
                        <a:cs typeface="+mn-cs"/>
                      </a:endParaRPr>
                    </a:p>
                  </a:txBody>
                  <a:tcPr>
                    <a:noFill/>
                  </a:tcPr>
                </a:tc>
              </a:tr>
              <a:tr h="468052">
                <a:tc>
                  <a:txBody>
                    <a:bodyPr/>
                    <a:lstStyle/>
                    <a:p>
                      <a:endParaRPr lang="en-SG" sz="2000" b="0">
                        <a:solidFill>
                          <a:schemeClr val="tx1"/>
                        </a:solidFill>
                        <a:latin typeface="Gill Sans MT" panose="020B0502020104020203" pitchFamily="34" charset="0"/>
                      </a:endParaRPr>
                    </a:p>
                  </a:txBody>
                  <a:tcPr>
                    <a:noFill/>
                  </a:tcPr>
                </a:tc>
                <a:tc>
                  <a:txBody>
                    <a:bodyPr/>
                    <a:lstStyle/>
                    <a:p>
                      <a:pPr fontAlgn="b"/>
                      <a:r>
                        <a:rPr lang="en-US" sz="2000" b="0" kern="1200" dirty="0" smtClean="0">
                          <a:solidFill>
                            <a:schemeClr val="tx1"/>
                          </a:solidFill>
                          <a:effectLst/>
                          <a:latin typeface="Gill Sans MT" panose="020B0502020104020203" pitchFamily="34" charset="0"/>
                          <a:ea typeface="+mn-ea"/>
                          <a:cs typeface="+mn-cs"/>
                        </a:rPr>
                        <a:t>Smart Nation</a:t>
                      </a:r>
                      <a:endParaRPr lang="en-SG" sz="2000" b="0" kern="1200" dirty="0">
                        <a:solidFill>
                          <a:schemeClr val="tx1"/>
                        </a:solidFill>
                        <a:effectLst/>
                        <a:latin typeface="Gill Sans MT" panose="020B0502020104020203" pitchFamily="34" charset="0"/>
                        <a:ea typeface="+mn-ea"/>
                        <a:cs typeface="+mn-cs"/>
                      </a:endParaRPr>
                    </a:p>
                  </a:txBody>
                  <a:tcPr>
                    <a:noFill/>
                  </a:tcPr>
                </a:tc>
              </a:tr>
              <a:tr h="1193464">
                <a:tc>
                  <a:txBody>
                    <a:bodyPr/>
                    <a:lstStyle/>
                    <a:p>
                      <a:endParaRPr lang="en-SG" sz="2000" b="0" dirty="0">
                        <a:solidFill>
                          <a:schemeClr val="tx1"/>
                        </a:solidFill>
                        <a:latin typeface="Gill Sans MT" panose="020B0502020104020203" pitchFamily="34" charset="0"/>
                      </a:endParaRPr>
                    </a:p>
                  </a:txBody>
                  <a:tcP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0" kern="1200" dirty="0" smtClean="0">
                          <a:solidFill>
                            <a:schemeClr val="tx1"/>
                          </a:solidFill>
                          <a:effectLst/>
                          <a:latin typeface="Gill Sans MT" panose="020B0502020104020203" pitchFamily="34" charset="0"/>
                          <a:ea typeface="+mn-ea"/>
                          <a:cs typeface="+mn-cs"/>
                        </a:rPr>
                        <a:t>Sustainable</a:t>
                      </a:r>
                      <a:r>
                        <a:rPr lang="en-US" sz="2000" b="0" kern="1200" baseline="0" dirty="0" smtClean="0">
                          <a:solidFill>
                            <a:schemeClr val="tx1"/>
                          </a:solidFill>
                          <a:effectLst/>
                          <a:latin typeface="Gill Sans MT" panose="020B0502020104020203" pitchFamily="34" charset="0"/>
                          <a:ea typeface="+mn-ea"/>
                          <a:cs typeface="+mn-cs"/>
                        </a:rPr>
                        <a:t> Development</a:t>
                      </a:r>
                      <a:endParaRPr lang="en-SG" sz="2000" b="0" dirty="0" smtClean="0">
                        <a:solidFill>
                          <a:schemeClr val="tx1"/>
                        </a:solidFill>
                        <a:latin typeface="Gill Sans MT" panose="020B0502020104020203" pitchFamily="34" charset="0"/>
                      </a:endParaRPr>
                    </a:p>
                    <a:p>
                      <a:pPr fontAlgn="b"/>
                      <a:endParaRPr lang="en-SG" sz="2000" b="0" kern="1200" dirty="0">
                        <a:solidFill>
                          <a:schemeClr val="tx1"/>
                        </a:solidFill>
                        <a:effectLst/>
                        <a:latin typeface="Gill Sans MT" panose="020B0502020104020203" pitchFamily="34" charset="0"/>
                        <a:ea typeface="+mn-ea"/>
                        <a:cs typeface="+mn-cs"/>
                      </a:endParaRPr>
                    </a:p>
                  </a:txBody>
                  <a:tcPr>
                    <a:noFill/>
                  </a:tcPr>
                </a:tc>
              </a:tr>
              <a:tr h="386682">
                <a:tc>
                  <a:txBody>
                    <a:bodyPr/>
                    <a:lstStyle/>
                    <a:p>
                      <a:endParaRPr lang="en-SG" sz="2000" b="0" dirty="0">
                        <a:solidFill>
                          <a:schemeClr val="tx1"/>
                        </a:solidFill>
                        <a:latin typeface="Gill Sans MT" panose="020B0502020104020203" pitchFamily="34" charset="0"/>
                      </a:endParaRPr>
                    </a:p>
                  </a:txBody>
                  <a:tcPr>
                    <a:noFill/>
                  </a:tcPr>
                </a:tc>
                <a:tc>
                  <a:txBody>
                    <a:bodyPr/>
                    <a:lstStyle/>
                    <a:p>
                      <a:endParaRPr lang="en-SG" dirty="0"/>
                    </a:p>
                  </a:txBody>
                  <a:tcPr>
                    <a:noFill/>
                  </a:tcPr>
                </a:tc>
              </a:tr>
              <a:tr h="386682">
                <a:tc>
                  <a:txBody>
                    <a:bodyPr/>
                    <a:lstStyle/>
                    <a:p>
                      <a:endParaRPr lang="en-SG" sz="2000" b="0" dirty="0">
                        <a:solidFill>
                          <a:schemeClr val="tx1"/>
                        </a:solidFill>
                        <a:latin typeface="Gill Sans MT" panose="020B0502020104020203" pitchFamily="34" charset="0"/>
                      </a:endParaRPr>
                    </a:p>
                  </a:txBody>
                  <a:tcPr>
                    <a:noFill/>
                  </a:tcPr>
                </a:tc>
                <a:tc>
                  <a:txBody>
                    <a:bodyPr/>
                    <a:lstStyle/>
                    <a:p>
                      <a:endParaRPr lang="en-SG" dirty="0"/>
                    </a:p>
                  </a:txBody>
                  <a:tcPr>
                    <a:noFill/>
                  </a:tcPr>
                </a:tc>
              </a:tr>
            </a:tbl>
          </a:graphicData>
        </a:graphic>
      </p:graphicFrame>
      <p:sp>
        <p:nvSpPr>
          <p:cNvPr id="2" name="Title 1"/>
          <p:cNvSpPr>
            <a:spLocks noGrp="1"/>
          </p:cNvSpPr>
          <p:nvPr>
            <p:ph type="title"/>
          </p:nvPr>
        </p:nvSpPr>
        <p:spPr>
          <a:xfrm>
            <a:off x="457200" y="296652"/>
            <a:ext cx="8229600" cy="1143000"/>
          </a:xfrm>
        </p:spPr>
        <p:txBody>
          <a:bodyPr>
            <a:normAutofit fontScale="90000"/>
          </a:bodyPr>
          <a:lstStyle/>
          <a:p>
            <a:r>
              <a:rPr lang="en-US" dirty="0" smtClean="0">
                <a:latin typeface="Gill Sans MT" panose="020B0502020104020203" pitchFamily="34" charset="0"/>
              </a:rPr>
              <a:t>SCP TRAINING CALENDAR</a:t>
            </a:r>
            <a:br>
              <a:rPr lang="en-US" dirty="0" smtClean="0">
                <a:latin typeface="Gill Sans MT" panose="020B0502020104020203" pitchFamily="34" charset="0"/>
              </a:rPr>
            </a:br>
            <a:r>
              <a:rPr lang="en-US" sz="3100" dirty="0" smtClean="0">
                <a:latin typeface="Gill Sans MT" panose="020B0502020104020203" pitchFamily="34" charset="0"/>
              </a:rPr>
              <a:t>FY 2018</a:t>
            </a:r>
            <a:endParaRPr lang="en-GB" sz="3100" dirty="0">
              <a:latin typeface="Gill Sans MT" panose="020B0502020104020203" pitchFamily="34" charset="0"/>
            </a:endParaRPr>
          </a:p>
        </p:txBody>
      </p:sp>
      <p:sp>
        <p:nvSpPr>
          <p:cNvPr id="12" name="Rectangle 11"/>
          <p:cNvSpPr/>
          <p:nvPr/>
        </p:nvSpPr>
        <p:spPr>
          <a:xfrm>
            <a:off x="1007604" y="1643663"/>
            <a:ext cx="6996173" cy="42471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8" name="Picture 7"/>
          <p:cNvPicPr>
            <a:picLocks noChangeAspect="1"/>
          </p:cNvPicPr>
          <p:nvPr/>
        </p:nvPicPr>
        <p:blipFill>
          <a:blip r:embed="rId5"/>
          <a:stretch>
            <a:fillRect/>
          </a:stretch>
        </p:blipFill>
        <p:spPr>
          <a:xfrm>
            <a:off x="1538543" y="2426408"/>
            <a:ext cx="512539" cy="387384"/>
          </a:xfrm>
          <a:prstGeom prst="rect">
            <a:avLst/>
          </a:prstGeom>
        </p:spPr>
      </p:pic>
      <p:pic>
        <p:nvPicPr>
          <p:cNvPr id="9" name="Picture 8"/>
          <p:cNvPicPr>
            <a:picLocks noChangeAspect="1"/>
          </p:cNvPicPr>
          <p:nvPr/>
        </p:nvPicPr>
        <p:blipFill>
          <a:blip r:embed="rId6"/>
          <a:stretch>
            <a:fillRect/>
          </a:stretch>
        </p:blipFill>
        <p:spPr>
          <a:xfrm>
            <a:off x="1486644" y="4233312"/>
            <a:ext cx="616339" cy="415359"/>
          </a:xfrm>
          <a:prstGeom prst="rect">
            <a:avLst/>
          </a:prstGeom>
        </p:spPr>
      </p:pic>
      <p:pic>
        <p:nvPicPr>
          <p:cNvPr id="14" name="Picture 13"/>
          <p:cNvPicPr>
            <a:picLocks noChangeAspect="1"/>
          </p:cNvPicPr>
          <p:nvPr/>
        </p:nvPicPr>
        <p:blipFill>
          <a:blip r:embed="rId7"/>
          <a:stretch>
            <a:fillRect/>
          </a:stretch>
        </p:blipFill>
        <p:spPr>
          <a:xfrm>
            <a:off x="1520681" y="3318774"/>
            <a:ext cx="582302" cy="397024"/>
          </a:xfrm>
          <a:prstGeom prst="rect">
            <a:avLst/>
          </a:prstGeom>
        </p:spPr>
      </p:pic>
      <p:pic>
        <p:nvPicPr>
          <p:cNvPr id="16" name="Picture 15"/>
          <p:cNvPicPr>
            <a:picLocks noChangeAspect="1"/>
          </p:cNvPicPr>
          <p:nvPr/>
        </p:nvPicPr>
        <p:blipFill>
          <a:blip r:embed="rId8"/>
          <a:stretch>
            <a:fillRect/>
          </a:stretch>
        </p:blipFill>
        <p:spPr>
          <a:xfrm>
            <a:off x="1510673" y="2912558"/>
            <a:ext cx="546542" cy="354671"/>
          </a:xfrm>
          <a:prstGeom prst="rect">
            <a:avLst/>
          </a:prstGeom>
        </p:spPr>
      </p:pic>
      <p:pic>
        <p:nvPicPr>
          <p:cNvPr id="17" name="Picture 16"/>
          <p:cNvPicPr>
            <a:picLocks noChangeAspect="1"/>
          </p:cNvPicPr>
          <p:nvPr/>
        </p:nvPicPr>
        <p:blipFill>
          <a:blip r:embed="rId9"/>
          <a:stretch>
            <a:fillRect/>
          </a:stretch>
        </p:blipFill>
        <p:spPr>
          <a:xfrm>
            <a:off x="1515449" y="4655150"/>
            <a:ext cx="598997" cy="452900"/>
          </a:xfrm>
          <a:prstGeom prst="rect">
            <a:avLst/>
          </a:prstGeom>
        </p:spPr>
      </p:pic>
      <p:pic>
        <p:nvPicPr>
          <p:cNvPr id="20" name="Picture 19"/>
          <p:cNvPicPr>
            <a:picLocks noChangeAspect="1"/>
          </p:cNvPicPr>
          <p:nvPr/>
        </p:nvPicPr>
        <p:blipFill>
          <a:blip r:embed="rId10"/>
          <a:stretch>
            <a:fillRect/>
          </a:stretch>
        </p:blipFill>
        <p:spPr>
          <a:xfrm>
            <a:off x="1562043" y="3767261"/>
            <a:ext cx="489039" cy="443192"/>
          </a:xfrm>
          <a:prstGeom prst="rect">
            <a:avLst/>
          </a:prstGeom>
        </p:spPr>
      </p:pic>
      <p:grpSp>
        <p:nvGrpSpPr>
          <p:cNvPr id="18" name="Group 17"/>
          <p:cNvGrpSpPr/>
          <p:nvPr/>
        </p:nvGrpSpPr>
        <p:grpSpPr>
          <a:xfrm>
            <a:off x="683060" y="86436"/>
            <a:ext cx="2778795" cy="174212"/>
            <a:chOff x="1043100" y="518484"/>
            <a:chExt cx="2778795" cy="174212"/>
          </a:xfrm>
        </p:grpSpPr>
        <p:sp>
          <p:nvSpPr>
            <p:cNvPr id="19" name="Chevron 18"/>
            <p:cNvSpPr/>
            <p:nvPr/>
          </p:nvSpPr>
          <p:spPr>
            <a:xfrm>
              <a:off x="1043100"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Chevron 25"/>
            <p:cNvSpPr/>
            <p:nvPr/>
          </p:nvSpPr>
          <p:spPr>
            <a:xfrm>
              <a:off x="2159224"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Chevron 26"/>
            <p:cNvSpPr/>
            <p:nvPr/>
          </p:nvSpPr>
          <p:spPr>
            <a:xfrm>
              <a:off x="3647683"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8" name="Group 27"/>
          <p:cNvGrpSpPr/>
          <p:nvPr/>
        </p:nvGrpSpPr>
        <p:grpSpPr>
          <a:xfrm>
            <a:off x="-36512" y="44624"/>
            <a:ext cx="7164796" cy="276999"/>
            <a:chOff x="323528" y="476672"/>
            <a:chExt cx="7164796" cy="276999"/>
          </a:xfrm>
        </p:grpSpPr>
        <p:sp>
          <p:nvSpPr>
            <p:cNvPr id="29" name="TextBox 28"/>
            <p:cNvSpPr txBox="1"/>
            <p:nvPr/>
          </p:nvSpPr>
          <p:spPr>
            <a:xfrm>
              <a:off x="323528" y="476672"/>
              <a:ext cx="7164796" cy="276999"/>
            </a:xfrm>
            <a:prstGeom prst="rect">
              <a:avLst/>
            </a:prstGeom>
            <a:noFill/>
          </p:spPr>
          <p:txBody>
            <a:bodyPr wrap="square" rtlCol="0">
              <a:spAutoFit/>
            </a:bodyPr>
            <a:lstStyle/>
            <a:p>
              <a:r>
                <a:rPr lang="en-US" sz="1200" dirty="0">
                  <a:solidFill>
                    <a:schemeClr val="bg1">
                      <a:lumMod val="65000"/>
                    </a:schemeClr>
                  </a:solidFill>
                  <a:latin typeface="Gill Sans MT" panose="020B0502020104020203" pitchFamily="34" charset="0"/>
                </a:rPr>
                <a:t>Overview</a:t>
              </a:r>
              <a:r>
                <a:rPr lang="en-US" sz="1200" dirty="0">
                  <a:latin typeface="Gill Sans MT" panose="020B0502020104020203" pitchFamily="34" charset="0"/>
                </a:rPr>
                <a:t>      SCP Calendar </a:t>
              </a:r>
              <a:r>
                <a:rPr lang="en-US" sz="1200" dirty="0" smtClean="0">
                  <a:latin typeface="Gill Sans MT" panose="020B0502020104020203" pitchFamily="34" charset="0"/>
                </a:rPr>
                <a:t>      </a:t>
              </a:r>
              <a:r>
                <a:rPr lang="en-US" sz="1200" dirty="0" smtClean="0">
                  <a:solidFill>
                    <a:schemeClr val="bg1">
                      <a:lumMod val="65000"/>
                    </a:schemeClr>
                  </a:solidFill>
                  <a:latin typeface="Gill Sans MT" panose="020B0502020104020203" pitchFamily="34" charset="0"/>
                </a:rPr>
                <a:t>SCP and the SDGs       South-South and Triangular Cooperation</a:t>
              </a:r>
              <a:endParaRPr lang="en-GB" sz="1200" dirty="0">
                <a:solidFill>
                  <a:schemeClr val="bg1">
                    <a:lumMod val="65000"/>
                  </a:schemeClr>
                </a:solidFill>
                <a:latin typeface="Gill Sans MT" panose="020B0502020104020203" pitchFamily="34" charset="0"/>
              </a:endParaRPr>
            </a:p>
          </p:txBody>
        </p:sp>
        <p:sp>
          <p:nvSpPr>
            <p:cNvPr id="30" name="Chevron 29"/>
            <p:cNvSpPr/>
            <p:nvPr/>
          </p:nvSpPr>
          <p:spPr>
            <a:xfrm>
              <a:off x="1043100"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Chevron 30"/>
            <p:cNvSpPr/>
            <p:nvPr/>
          </p:nvSpPr>
          <p:spPr>
            <a:xfrm>
              <a:off x="2159224"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Chevron 31"/>
            <p:cNvSpPr/>
            <p:nvPr/>
          </p:nvSpPr>
          <p:spPr>
            <a:xfrm>
              <a:off x="3647683"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158650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descr="https://upload.wikimedia.org/wikipedia/commons/0/09/BlankMap-World-v2.png"/>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1516" y="1637184"/>
            <a:ext cx="9001000" cy="4056144"/>
          </a:xfrm>
          <a:prstGeom prst="rect">
            <a:avLst/>
          </a:prstGeom>
          <a:solidFill>
            <a:schemeClr val="bg1">
              <a:alpha val="70000"/>
            </a:schemeClr>
          </a:solidFill>
          <a:ln>
            <a:noFill/>
          </a:ln>
        </p:spPr>
      </p:pic>
      <p:sp>
        <p:nvSpPr>
          <p:cNvPr id="2" name="Title 1"/>
          <p:cNvSpPr>
            <a:spLocks noGrp="1"/>
          </p:cNvSpPr>
          <p:nvPr>
            <p:ph type="title"/>
          </p:nvPr>
        </p:nvSpPr>
        <p:spPr>
          <a:xfrm>
            <a:off x="457200" y="296652"/>
            <a:ext cx="8229600" cy="1143000"/>
          </a:xfrm>
        </p:spPr>
        <p:txBody>
          <a:bodyPr>
            <a:normAutofit/>
          </a:bodyPr>
          <a:lstStyle/>
          <a:p>
            <a:r>
              <a:rPr lang="en-GB" dirty="0" smtClean="0">
                <a:latin typeface="Gill Sans MT" panose="020B0502020104020203" pitchFamily="34" charset="0"/>
              </a:rPr>
              <a:t>SCP and the SDGs</a:t>
            </a:r>
            <a:endParaRPr lang="en-GB" dirty="0">
              <a:latin typeface="Gill Sans MT" panose="020B0502020104020203" pitchFamily="34" charset="0"/>
            </a:endParaRPr>
          </a:p>
        </p:txBody>
      </p:sp>
      <p:sp>
        <p:nvSpPr>
          <p:cNvPr id="13" name="TextBox 12"/>
          <p:cNvSpPr txBox="1"/>
          <p:nvPr/>
        </p:nvSpPr>
        <p:spPr>
          <a:xfrm>
            <a:off x="-9984" y="1572375"/>
            <a:ext cx="9144000" cy="2092881"/>
          </a:xfrm>
          <a:prstGeom prst="rect">
            <a:avLst/>
          </a:prstGeom>
          <a:noFill/>
        </p:spPr>
        <p:txBody>
          <a:bodyPr wrap="square" rtlCol="0">
            <a:spAutoFit/>
          </a:bodyPr>
          <a:lstStyle/>
          <a:p>
            <a:pPr algn="ctr"/>
            <a:r>
              <a:rPr lang="en-SG" sz="2600" dirty="0" smtClean="0"/>
              <a:t>The SCP supports the efforts of developing countries to implement the UN 2030 Agenda for Sustainable Development and its 17 Sustainable Development Goals (SDGs).</a:t>
            </a:r>
          </a:p>
          <a:p>
            <a:pPr algn="ctr"/>
            <a:endParaRPr lang="en-SG" sz="2600" dirty="0" smtClean="0"/>
          </a:p>
          <a:p>
            <a:pPr algn="ctr"/>
            <a:endParaRPr lang="en-SG" sz="2600" dirty="0"/>
          </a:p>
        </p:txBody>
      </p:sp>
      <p:pic>
        <p:nvPicPr>
          <p:cNvPr id="1026" name="Picture 2" descr="http://sdgcompass.org/wp-content/uploads/2015/09/horizontal-icon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2246" y="3300423"/>
            <a:ext cx="5439508" cy="275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36512" y="44624"/>
            <a:ext cx="7328266" cy="276999"/>
            <a:chOff x="323528" y="476672"/>
            <a:chExt cx="7328266" cy="276999"/>
          </a:xfrm>
        </p:grpSpPr>
        <p:sp>
          <p:nvSpPr>
            <p:cNvPr id="9" name="TextBox 8"/>
            <p:cNvSpPr txBox="1"/>
            <p:nvPr/>
          </p:nvSpPr>
          <p:spPr>
            <a:xfrm>
              <a:off x="323528" y="476672"/>
              <a:ext cx="7328266" cy="276999"/>
            </a:xfrm>
            <a:prstGeom prst="rect">
              <a:avLst/>
            </a:prstGeom>
            <a:noFill/>
          </p:spPr>
          <p:txBody>
            <a:bodyPr wrap="square" rtlCol="0">
              <a:spAutoFit/>
            </a:bodyPr>
            <a:lstStyle/>
            <a:p>
              <a:r>
                <a:rPr lang="en-US" sz="1200" dirty="0">
                  <a:solidFill>
                    <a:schemeClr val="bg1">
                      <a:lumMod val="65000"/>
                    </a:schemeClr>
                  </a:solidFill>
                  <a:latin typeface="Gill Sans MT" panose="020B0502020104020203" pitchFamily="34" charset="0"/>
                </a:rPr>
                <a:t>Overview</a:t>
              </a:r>
              <a:r>
                <a:rPr lang="en-US" sz="1200" dirty="0">
                  <a:latin typeface="Gill Sans MT" panose="020B0502020104020203" pitchFamily="34" charset="0"/>
                </a:rPr>
                <a:t>      </a:t>
              </a:r>
              <a:r>
                <a:rPr lang="en-US" sz="1200" dirty="0">
                  <a:solidFill>
                    <a:schemeClr val="bg1">
                      <a:lumMod val="65000"/>
                    </a:schemeClr>
                  </a:solidFill>
                  <a:latin typeface="Gill Sans MT" panose="020B0502020104020203" pitchFamily="34" charset="0"/>
                </a:rPr>
                <a:t>SCP Calendar </a:t>
              </a:r>
              <a:r>
                <a:rPr lang="en-US" sz="1200" dirty="0" smtClean="0">
                  <a:solidFill>
                    <a:schemeClr val="bg1">
                      <a:lumMod val="65000"/>
                    </a:schemeClr>
                  </a:solidFill>
                  <a:latin typeface="Gill Sans MT" panose="020B0502020104020203" pitchFamily="34" charset="0"/>
                </a:rPr>
                <a:t>      </a:t>
              </a:r>
              <a:r>
                <a:rPr lang="en-US" sz="1200" dirty="0" smtClean="0">
                  <a:latin typeface="Gill Sans MT" panose="020B0502020104020203" pitchFamily="34" charset="0"/>
                </a:rPr>
                <a:t>SCP and the SDGs       </a:t>
              </a:r>
              <a:r>
                <a:rPr lang="en-US" sz="1200" dirty="0" smtClean="0">
                  <a:solidFill>
                    <a:schemeClr val="bg1">
                      <a:lumMod val="65000"/>
                    </a:schemeClr>
                  </a:solidFill>
                  <a:latin typeface="Gill Sans MT" panose="020B0502020104020203" pitchFamily="34" charset="0"/>
                </a:rPr>
                <a:t>South-South and Triangular Cooperation</a:t>
              </a:r>
              <a:endParaRPr lang="en-GB" sz="1200" dirty="0">
                <a:solidFill>
                  <a:schemeClr val="bg1">
                    <a:lumMod val="65000"/>
                  </a:schemeClr>
                </a:solidFill>
                <a:latin typeface="Gill Sans MT" panose="020B0502020104020203" pitchFamily="34" charset="0"/>
              </a:endParaRPr>
            </a:p>
          </p:txBody>
        </p:sp>
        <p:sp>
          <p:nvSpPr>
            <p:cNvPr id="10" name="Chevron 9"/>
            <p:cNvSpPr/>
            <p:nvPr/>
          </p:nvSpPr>
          <p:spPr>
            <a:xfrm>
              <a:off x="1043100"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hevron 10"/>
            <p:cNvSpPr/>
            <p:nvPr/>
          </p:nvSpPr>
          <p:spPr>
            <a:xfrm>
              <a:off x="2159224"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Chevron 11"/>
            <p:cNvSpPr/>
            <p:nvPr/>
          </p:nvSpPr>
          <p:spPr>
            <a:xfrm>
              <a:off x="3647683"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363920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upload.wikimedia.org/wikipedia/commons/0/09/BlankMap-World-v2.png"/>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1500" y="1556792"/>
            <a:ext cx="9001000" cy="4056144"/>
          </a:xfrm>
          <a:prstGeom prst="rect">
            <a:avLst/>
          </a:prstGeom>
          <a:solidFill>
            <a:schemeClr val="bg1">
              <a:alpha val="70000"/>
            </a:schemeClr>
          </a:solidFill>
          <a:ln>
            <a:noFill/>
          </a:ln>
        </p:spPr>
      </p:pic>
      <p:grpSp>
        <p:nvGrpSpPr>
          <p:cNvPr id="12" name="Group 11"/>
          <p:cNvGrpSpPr/>
          <p:nvPr/>
        </p:nvGrpSpPr>
        <p:grpSpPr>
          <a:xfrm>
            <a:off x="-288540" y="1029798"/>
            <a:ext cx="9504294" cy="5366370"/>
            <a:chOff x="-288540" y="1447893"/>
            <a:chExt cx="9504294" cy="5366370"/>
          </a:xfrm>
        </p:grpSpPr>
        <p:graphicFrame>
          <p:nvGraphicFramePr>
            <p:cNvPr id="14" name="Chart 13"/>
            <p:cNvGraphicFramePr>
              <a:graphicFrameLocks/>
            </p:cNvGraphicFramePr>
            <p:nvPr>
              <p:extLst/>
            </p:nvPr>
          </p:nvGraphicFramePr>
          <p:xfrm>
            <a:off x="-288540" y="1447893"/>
            <a:ext cx="8280412" cy="5366370"/>
          </p:xfrm>
          <a:graphic>
            <a:graphicData uri="http://schemas.openxmlformats.org/drawingml/2006/chart">
              <c:chart xmlns:c="http://schemas.openxmlformats.org/drawingml/2006/chart" xmlns:r="http://schemas.openxmlformats.org/officeDocument/2006/relationships" r:id="rId5"/>
            </a:graphicData>
          </a:graphic>
        </p:graphicFrame>
        <p:pic>
          <p:nvPicPr>
            <p:cNvPr id="16" name="Lien Aid" descr="http://test.translatorswithoutborders.org/sites/all/themes/twb/images/ngos/lien%20aid.JPG">
              <a:hlinkClick r:id="rId6"/>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48233" y="5006696"/>
              <a:ext cx="1043757" cy="441975"/>
            </a:xfrm>
            <a:prstGeom prst="rect">
              <a:avLst/>
            </a:prstGeom>
            <a:noFill/>
            <a:ln>
              <a:noFill/>
            </a:ln>
          </p:spPr>
        </p:pic>
        <p:pic>
          <p:nvPicPr>
            <p:cNvPr id="17" name="GCPSE"/>
            <p:cNvPicPr/>
            <p:nvPr/>
          </p:nvPicPr>
          <p:blipFill rotWithShape="1">
            <a:blip r:embed="rId8"/>
            <a:srcRect l="9459" t="19840" r="35551" b="49299"/>
            <a:stretch/>
          </p:blipFill>
          <p:spPr bwMode="auto">
            <a:xfrm>
              <a:off x="3226022" y="2288239"/>
              <a:ext cx="1417478" cy="636705"/>
            </a:xfrm>
            <a:prstGeom prst="rect">
              <a:avLst/>
            </a:prstGeom>
            <a:ln>
              <a:noFill/>
            </a:ln>
            <a:extLst>
              <a:ext uri="{53640926-AAD7-44D8-BBD7-CCE9431645EC}">
                <a14:shadowObscured xmlns:a14="http://schemas.microsoft.com/office/drawing/2010/main"/>
              </a:ext>
            </a:extLst>
          </p:spPr>
        </p:pic>
        <p:pic>
          <p:nvPicPr>
            <p:cNvPr id="18" name="Mercy" descr="https://www.giving.sg/image/organization_logo?img_id=3208629">
              <a:hlinkClick r:id="rId9"/>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94870" y="5040040"/>
              <a:ext cx="968165" cy="370687"/>
            </a:xfrm>
            <a:prstGeom prst="rect">
              <a:avLst/>
            </a:prstGeom>
            <a:noFill/>
            <a:ln>
              <a:noFill/>
            </a:ln>
          </p:spPr>
        </p:pic>
        <p:pic>
          <p:nvPicPr>
            <p:cNvPr id="19" name="UNHAb" descr="http://portoalegrecongress2011.metropolis.org/sites/default/files/8497_UN-Habitat_logo_NEW_blue.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72066" y="3856478"/>
              <a:ext cx="1896463" cy="252028"/>
            </a:xfrm>
            <a:prstGeom prst="rect">
              <a:avLst/>
            </a:prstGeom>
            <a:noFill/>
            <a:ln>
              <a:noFill/>
            </a:ln>
          </p:spPr>
        </p:pic>
        <p:sp>
          <p:nvSpPr>
            <p:cNvPr id="21" name="Snr Leader text"/>
            <p:cNvSpPr txBox="1"/>
            <p:nvPr/>
          </p:nvSpPr>
          <p:spPr>
            <a:xfrm>
              <a:off x="4896544" y="2311697"/>
              <a:ext cx="3383868" cy="923330"/>
            </a:xfrm>
            <a:prstGeom prst="rect">
              <a:avLst/>
            </a:prstGeom>
            <a:noFill/>
          </p:spPr>
          <p:txBody>
            <a:bodyPr wrap="square" rtlCol="0">
              <a:spAutoFit/>
            </a:bodyPr>
            <a:lstStyle/>
            <a:p>
              <a:r>
                <a:rPr lang="en-US" dirty="0">
                  <a:latin typeface="Gill Sans MT" panose="020B0502020104020203" pitchFamily="34" charset="0"/>
                </a:rPr>
                <a:t>5-day </a:t>
              </a:r>
              <a:r>
                <a:rPr lang="en-US" dirty="0" smtClean="0">
                  <a:latin typeface="Gill Sans MT" panose="020B0502020104020203" pitchFamily="34" charset="0"/>
                </a:rPr>
                <a:t>leadership workshops </a:t>
              </a:r>
              <a:r>
                <a:rPr lang="en-US" dirty="0">
                  <a:latin typeface="Gill Sans MT" panose="020B0502020104020203" pitchFamily="34" charset="0"/>
                </a:rPr>
                <a:t>“Transformational Leadership for the 2030 Agenda</a:t>
              </a:r>
              <a:r>
                <a:rPr lang="en-US" dirty="0" smtClean="0">
                  <a:latin typeface="Gill Sans MT" panose="020B0502020104020203" pitchFamily="34" charset="0"/>
                </a:rPr>
                <a:t>” (SDG 16)</a:t>
              </a:r>
              <a:endParaRPr lang="en-SG" dirty="0">
                <a:latin typeface="Gill Sans MT" panose="020B0502020104020203" pitchFamily="34" charset="0"/>
              </a:endParaRPr>
            </a:p>
          </p:txBody>
        </p:sp>
        <p:sp>
          <p:nvSpPr>
            <p:cNvPr id="22" name="City level text"/>
            <p:cNvSpPr txBox="1"/>
            <p:nvPr/>
          </p:nvSpPr>
          <p:spPr>
            <a:xfrm>
              <a:off x="5544108" y="3533312"/>
              <a:ext cx="3166136" cy="923330"/>
            </a:xfrm>
            <a:prstGeom prst="rect">
              <a:avLst/>
            </a:prstGeom>
            <a:noFill/>
          </p:spPr>
          <p:txBody>
            <a:bodyPr wrap="square" rtlCol="0">
              <a:spAutoFit/>
            </a:bodyPr>
            <a:lstStyle/>
            <a:p>
              <a:r>
                <a:rPr lang="en-US" dirty="0">
                  <a:latin typeface="Gill Sans MT" panose="020B0502020104020203" pitchFamily="34" charset="0"/>
                </a:rPr>
                <a:t>Multi-year </a:t>
              </a:r>
              <a:r>
                <a:rPr lang="en-US" dirty="0" err="1">
                  <a:latin typeface="Gill Sans MT" panose="020B0502020104020203" pitchFamily="34" charset="0"/>
                </a:rPr>
                <a:t>programme</a:t>
              </a:r>
              <a:r>
                <a:rPr lang="en-US" dirty="0">
                  <a:latin typeface="Gill Sans MT" panose="020B0502020104020203" pitchFamily="34" charset="0"/>
                </a:rPr>
                <a:t> </a:t>
              </a:r>
              <a:r>
                <a:rPr lang="en-US" dirty="0" smtClean="0">
                  <a:latin typeface="Gill Sans MT" panose="020B0502020104020203" pitchFamily="34" charset="0"/>
                </a:rPr>
                <a:t>for mayors and city planners on </a:t>
              </a:r>
              <a:r>
                <a:rPr lang="en-US" dirty="0">
                  <a:latin typeface="Gill Sans MT" panose="020B0502020104020203" pitchFamily="34" charset="0"/>
                </a:rPr>
                <a:t>sustainable </a:t>
              </a:r>
              <a:r>
                <a:rPr lang="en-US" dirty="0" smtClean="0">
                  <a:latin typeface="Gill Sans MT" panose="020B0502020104020203" pitchFamily="34" charset="0"/>
                </a:rPr>
                <a:t>cities (SDG 11)</a:t>
              </a:r>
              <a:endParaRPr lang="en-SG" dirty="0">
                <a:latin typeface="Gill Sans MT" panose="020B0502020104020203" pitchFamily="34" charset="0"/>
              </a:endParaRPr>
            </a:p>
          </p:txBody>
        </p:sp>
        <p:sp>
          <p:nvSpPr>
            <p:cNvPr id="23" name="Local level text"/>
            <p:cNvSpPr txBox="1"/>
            <p:nvPr/>
          </p:nvSpPr>
          <p:spPr>
            <a:xfrm>
              <a:off x="6767990" y="4566730"/>
              <a:ext cx="2447764" cy="1200329"/>
            </a:xfrm>
            <a:prstGeom prst="rect">
              <a:avLst/>
            </a:prstGeom>
            <a:noFill/>
          </p:spPr>
          <p:txBody>
            <a:bodyPr wrap="square" rtlCol="0">
              <a:spAutoFit/>
            </a:bodyPr>
            <a:lstStyle/>
            <a:p>
              <a:r>
                <a:rPr lang="en-US" dirty="0" smtClean="0">
                  <a:latin typeface="Gill Sans MT" panose="020B0502020104020203" pitchFamily="34" charset="0"/>
                </a:rPr>
                <a:t>Ground project with NGOs and capacity-building </a:t>
              </a:r>
              <a:r>
                <a:rPr lang="en-US" dirty="0" err="1" smtClean="0">
                  <a:latin typeface="Gill Sans MT" panose="020B0502020104020203" pitchFamily="34" charset="0"/>
                </a:rPr>
                <a:t>programme</a:t>
              </a:r>
              <a:r>
                <a:rPr lang="en-US" dirty="0" smtClean="0">
                  <a:latin typeface="Gill Sans MT" panose="020B0502020104020203" pitchFamily="34" charset="0"/>
                </a:rPr>
                <a:t> with UNICEF (SDG 6)</a:t>
              </a:r>
              <a:endParaRPr lang="en-US" dirty="0">
                <a:latin typeface="Gill Sans MT" panose="020B0502020104020203" pitchFamily="34" charset="0"/>
              </a:endParaRPr>
            </a:p>
          </p:txBody>
        </p:sp>
      </p:grpSp>
      <p:pic>
        <p:nvPicPr>
          <p:cNvPr id="7" name="Picture 6"/>
          <p:cNvPicPr>
            <a:picLocks noChangeAspect="1"/>
          </p:cNvPicPr>
          <p:nvPr/>
        </p:nvPicPr>
        <p:blipFill>
          <a:blip r:embed="rId12"/>
          <a:stretch>
            <a:fillRect/>
          </a:stretch>
        </p:blipFill>
        <p:spPr>
          <a:xfrm>
            <a:off x="1850485" y="4689140"/>
            <a:ext cx="1359187" cy="370687"/>
          </a:xfrm>
          <a:prstGeom prst="rect">
            <a:avLst/>
          </a:prstGeom>
        </p:spPr>
      </p:pic>
      <p:sp>
        <p:nvSpPr>
          <p:cNvPr id="15" name="Title 1"/>
          <p:cNvSpPr>
            <a:spLocks noGrp="1"/>
          </p:cNvSpPr>
          <p:nvPr>
            <p:ph type="title"/>
          </p:nvPr>
        </p:nvSpPr>
        <p:spPr>
          <a:xfrm>
            <a:off x="71500" y="274638"/>
            <a:ext cx="9001000" cy="1143000"/>
          </a:xfrm>
        </p:spPr>
        <p:txBody>
          <a:bodyPr>
            <a:noAutofit/>
          </a:bodyPr>
          <a:lstStyle/>
          <a:p>
            <a:r>
              <a:rPr lang="en-SG" dirty="0" smtClean="0"/>
              <a:t>Sustainable Development Programme</a:t>
            </a:r>
            <a:endParaRPr lang="en-SG" dirty="0"/>
          </a:p>
        </p:txBody>
      </p:sp>
      <p:grpSp>
        <p:nvGrpSpPr>
          <p:cNvPr id="28" name="Group 27"/>
          <p:cNvGrpSpPr/>
          <p:nvPr/>
        </p:nvGrpSpPr>
        <p:grpSpPr>
          <a:xfrm>
            <a:off x="-36512" y="44624"/>
            <a:ext cx="7328266" cy="276999"/>
            <a:chOff x="323528" y="476672"/>
            <a:chExt cx="7328266" cy="276999"/>
          </a:xfrm>
        </p:grpSpPr>
        <p:sp>
          <p:nvSpPr>
            <p:cNvPr id="29" name="TextBox 28"/>
            <p:cNvSpPr txBox="1"/>
            <p:nvPr/>
          </p:nvSpPr>
          <p:spPr>
            <a:xfrm>
              <a:off x="323528" y="476672"/>
              <a:ext cx="7328266" cy="276999"/>
            </a:xfrm>
            <a:prstGeom prst="rect">
              <a:avLst/>
            </a:prstGeom>
            <a:noFill/>
          </p:spPr>
          <p:txBody>
            <a:bodyPr wrap="square" rtlCol="0">
              <a:spAutoFit/>
            </a:bodyPr>
            <a:lstStyle/>
            <a:p>
              <a:r>
                <a:rPr lang="en-US" sz="1200" dirty="0">
                  <a:solidFill>
                    <a:schemeClr val="bg1">
                      <a:lumMod val="65000"/>
                    </a:schemeClr>
                  </a:solidFill>
                  <a:latin typeface="Gill Sans MT" panose="020B0502020104020203" pitchFamily="34" charset="0"/>
                </a:rPr>
                <a:t>Overview</a:t>
              </a:r>
              <a:r>
                <a:rPr lang="en-US" sz="1200" dirty="0">
                  <a:latin typeface="Gill Sans MT" panose="020B0502020104020203" pitchFamily="34" charset="0"/>
                </a:rPr>
                <a:t>      </a:t>
              </a:r>
              <a:r>
                <a:rPr lang="en-US" sz="1200" dirty="0">
                  <a:solidFill>
                    <a:schemeClr val="bg1">
                      <a:lumMod val="65000"/>
                    </a:schemeClr>
                  </a:solidFill>
                  <a:latin typeface="Gill Sans MT" panose="020B0502020104020203" pitchFamily="34" charset="0"/>
                </a:rPr>
                <a:t>SCP Calendar </a:t>
              </a:r>
              <a:r>
                <a:rPr lang="en-US" sz="1200" dirty="0" smtClean="0">
                  <a:solidFill>
                    <a:schemeClr val="bg1">
                      <a:lumMod val="65000"/>
                    </a:schemeClr>
                  </a:solidFill>
                  <a:latin typeface="Gill Sans MT" panose="020B0502020104020203" pitchFamily="34" charset="0"/>
                </a:rPr>
                <a:t>      </a:t>
              </a:r>
              <a:r>
                <a:rPr lang="en-US" sz="1200" dirty="0" smtClean="0">
                  <a:latin typeface="Gill Sans MT" panose="020B0502020104020203" pitchFamily="34" charset="0"/>
                </a:rPr>
                <a:t>SCP and the SDGs       </a:t>
              </a:r>
              <a:r>
                <a:rPr lang="en-US" sz="1200" dirty="0" smtClean="0">
                  <a:solidFill>
                    <a:schemeClr val="bg1">
                      <a:lumMod val="65000"/>
                    </a:schemeClr>
                  </a:solidFill>
                  <a:latin typeface="Gill Sans MT" panose="020B0502020104020203" pitchFamily="34" charset="0"/>
                </a:rPr>
                <a:t>South-South and Triangular Cooperation</a:t>
              </a:r>
              <a:endParaRPr lang="en-GB" sz="1200" dirty="0">
                <a:solidFill>
                  <a:schemeClr val="bg1">
                    <a:lumMod val="65000"/>
                  </a:schemeClr>
                </a:solidFill>
                <a:latin typeface="Gill Sans MT" panose="020B0502020104020203" pitchFamily="34" charset="0"/>
              </a:endParaRPr>
            </a:p>
          </p:txBody>
        </p:sp>
        <p:sp>
          <p:nvSpPr>
            <p:cNvPr id="30" name="Chevron 29"/>
            <p:cNvSpPr/>
            <p:nvPr/>
          </p:nvSpPr>
          <p:spPr>
            <a:xfrm>
              <a:off x="1043100"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Chevron 30"/>
            <p:cNvSpPr/>
            <p:nvPr/>
          </p:nvSpPr>
          <p:spPr>
            <a:xfrm>
              <a:off x="2159224"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Chevron 31"/>
            <p:cNvSpPr/>
            <p:nvPr/>
          </p:nvSpPr>
          <p:spPr>
            <a:xfrm>
              <a:off x="3647683" y="518484"/>
              <a:ext cx="174212" cy="17421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319113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11013</TotalTime>
  <Words>1723</Words>
  <Application>Microsoft Office PowerPoint</Application>
  <PresentationFormat>On-screen Show (4:3)</PresentationFormat>
  <Paragraphs>176</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Outline </vt:lpstr>
      <vt:lpstr>What is the SCP?    ?</vt:lpstr>
      <vt:lpstr>What is the              ? </vt:lpstr>
      <vt:lpstr>What is the              ? </vt:lpstr>
      <vt:lpstr>SCP Facts and Figures</vt:lpstr>
      <vt:lpstr>SCP TRAINING CALENDAR FY 2018</vt:lpstr>
      <vt:lpstr>SCP and the SDGs</vt:lpstr>
      <vt:lpstr>Sustainable Development Programme</vt:lpstr>
      <vt:lpstr>South-South and Triangular Cooperation</vt:lpstr>
      <vt:lpstr>South-South and Triangular Cooperation</vt:lpstr>
      <vt:lpstr>South-South and Triangular Cooperation</vt:lpstr>
      <vt:lpstr>PowerPoint Presentation</vt:lpstr>
      <vt:lpstr>ASEAN Smart Cities Network - Key Events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Elenore Kang</dc:creator>
  <cp:lastModifiedBy>JohnathanOng</cp:lastModifiedBy>
  <cp:revision>1461</cp:revision>
  <cp:lastPrinted>2018-05-08T05:36:20Z</cp:lastPrinted>
  <dcterms:created xsi:type="dcterms:W3CDTF">2016-03-03T14:26:08Z</dcterms:created>
  <dcterms:modified xsi:type="dcterms:W3CDTF">2018-06-25T10:33:22Z</dcterms:modified>
</cp:coreProperties>
</file>