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5"/>
  </p:notesMasterIdLst>
  <p:handoutMasterIdLst>
    <p:handoutMasterId r:id="rId16"/>
  </p:handoutMasterIdLst>
  <p:sldIdLst>
    <p:sldId id="684" r:id="rId2"/>
    <p:sldId id="562" r:id="rId3"/>
    <p:sldId id="703" r:id="rId4"/>
    <p:sldId id="770" r:id="rId5"/>
    <p:sldId id="771" r:id="rId6"/>
    <p:sldId id="772" r:id="rId7"/>
    <p:sldId id="773" r:id="rId8"/>
    <p:sldId id="774" r:id="rId9"/>
    <p:sldId id="764" r:id="rId10"/>
    <p:sldId id="766" r:id="rId11"/>
    <p:sldId id="768" r:id="rId12"/>
    <p:sldId id="767" r:id="rId13"/>
    <p:sldId id="72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D050"/>
    <a:srgbClr val="C8DA2D"/>
    <a:srgbClr val="F37E25"/>
    <a:srgbClr val="00B0F0"/>
    <a:srgbClr val="63CCEC"/>
    <a:srgbClr val="2A5A71"/>
    <a:srgbClr val="FFC000"/>
    <a:srgbClr val="E48312"/>
    <a:srgbClr val="109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79817" autoAdjust="0"/>
  </p:normalViewPr>
  <p:slideViewPr>
    <p:cSldViewPr showGuides="1">
      <p:cViewPr varScale="1">
        <p:scale>
          <a:sx n="72" d="100"/>
          <a:sy n="72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-3780" y="-6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3915C-8A50-4FF3-AB58-D961E04178E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C8150C-E290-4218-A661-10C3EE82B1AA}" type="pres">
      <dgm:prSet presAssocID="{C743915C-8A50-4FF3-AB58-D961E04178E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292E76C-DFFB-684C-973E-FA865F25704D}" type="presOf" srcId="{C743915C-8A50-4FF3-AB58-D961E04178EC}" destId="{9AC8150C-E290-4218-A661-10C3EE82B1AA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r">
              <a:defRPr sz="1200"/>
            </a:lvl1pPr>
          </a:lstStyle>
          <a:p>
            <a:fld id="{FCF51F7C-FBEE-4518-A5CF-6280FB3821FB}" type="datetimeFigureOut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r">
              <a:defRPr sz="1200"/>
            </a:lvl1pPr>
          </a:lstStyle>
          <a:p>
            <a:fld id="{0EEAF522-30A5-4BFD-8C0F-1B27684C0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06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r">
              <a:defRPr sz="1200"/>
            </a:lvl1pPr>
          </a:lstStyle>
          <a:p>
            <a:fld id="{E552CF86-0EBF-406A-8B13-9E56A59F8191}" type="datetimeFigureOut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9" rIns="93136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36" tIns="46569" rIns="93136" bIns="46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r">
              <a:defRPr sz="1200"/>
            </a:lvl1pPr>
          </a:lstStyle>
          <a:p>
            <a:fld id="{CBB26F82-A328-4E89-AA1C-AB1BFD9DE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78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33">
              <a:defRPr/>
            </a:pPr>
            <a:fld id="{E861E56B-535F-4542-A8DF-5E920141FB85}" type="slidenum">
              <a:rPr lang="en-US">
                <a:solidFill>
                  <a:prstClr val="black"/>
                </a:solidFill>
                <a:latin typeface="Calibri"/>
              </a:rPr>
              <a:pPr defTabSz="457133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93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6F82-A328-4E89-AA1C-AB1BFD9DEE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6F82-A328-4E89-AA1C-AB1BFD9DEE4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5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755650"/>
            <a:ext cx="5038725" cy="377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107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Governments typically favor immediately pressing demands yielding assured near-term benefits and generating positive streams of direct or indirect income in the allocation of resources</a:t>
            </a:r>
          </a:p>
          <a:p>
            <a:pPr marL="814238" lvl="2" indent="-313168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1E56B-535F-4542-A8DF-5E920141FB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3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7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755650"/>
            <a:ext cx="5038725" cy="377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107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Governments typically favor immediately pressing demands yielding assured near-term benefits and generating positive streams of direct or indirect income in the allocation of resources</a:t>
            </a:r>
          </a:p>
          <a:p>
            <a:pPr marL="814238" lvl="2" indent="-313168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1E56B-535F-4542-A8DF-5E920141FB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3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12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755650"/>
            <a:ext cx="5038725" cy="377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107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Governments typically favor immediately pressing demands yielding assured near-term benefits and generating positive streams of direct or indirect income in the allocation of resources</a:t>
            </a:r>
          </a:p>
          <a:p>
            <a:pPr marL="814238" lvl="2" indent="-313168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1E56B-535F-4542-A8DF-5E920141FB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3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48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755650"/>
            <a:ext cx="5038725" cy="377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107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Governments typically favor immediately pressing demands yielding assured near-term benefits and generating positive streams of direct or indirect income in the allocation of resources</a:t>
            </a:r>
          </a:p>
          <a:p>
            <a:pPr marL="814238" lvl="2" indent="-313168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1E56B-535F-4542-A8DF-5E920141FB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3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08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755650"/>
            <a:ext cx="5038725" cy="377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107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Governments typically favor immediately pressing demands yielding assured near-term benefits and generating positive streams of direct or indirect income in the allocation of resources</a:t>
            </a:r>
          </a:p>
          <a:p>
            <a:pPr marL="814238" lvl="2" indent="-313168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1E56B-535F-4542-A8DF-5E920141FB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3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45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6F82-A328-4E89-AA1C-AB1BFD9DEE4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3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71600" y="5181600"/>
            <a:ext cx="6400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Arial" pitchFamily="34" charset="0"/>
              <a:buNone/>
              <a:defRPr sz="2600" b="1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 sz="2600" b="1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Arial" pitchFamily="34" charset="0"/>
              <a:buNone/>
              <a:defRPr sz="2600" b="1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ED05-8345-414B-93A8-8E6AD59B7AD0}" type="datetime1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3AA325-C1A8-429D-A2BE-BB17F3A93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0DF5AAA-8371-4D3D-B916-0B7AAE4AE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80" y="0"/>
            <a:ext cx="915228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670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0959-4D75-4945-9A17-541EB842A676}" type="datetime1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6213-47DF-4D71-A2CD-4498AB68DE30}" type="datetime1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A8C-6EFC-4F62-8467-98C9C79905C6}" type="datetime1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8688-CC56-416F-9C95-870EB6F994AE}" type="datetime1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122DBB1-D859-4A7A-B335-CF11B3115ED9}"/>
              </a:ext>
            </a:extLst>
          </p:cNvPr>
          <p:cNvSpPr/>
          <p:nvPr userDrawn="1"/>
        </p:nvSpPr>
        <p:spPr>
          <a:xfrm>
            <a:off x="-45720" y="-68344"/>
            <a:ext cx="9398147" cy="5749751"/>
          </a:xfrm>
          <a:prstGeom prst="rect">
            <a:avLst/>
          </a:prstGeom>
          <a:gradFill>
            <a:gsLst>
              <a:gs pos="0">
                <a:srgbClr val="01A5D2">
                  <a:alpha val="84000"/>
                </a:srgbClr>
              </a:gs>
              <a:gs pos="52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0C6E656-5CF2-4711-8FC0-7FE99FC1F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62600"/>
            <a:ext cx="8763000" cy="948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B9861D-9545-482A-AB4C-A3C0D5390F37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5230368"/>
            <a:ext cx="6858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9E1BD-56B5-4D84-AB0D-52E6DCD5C0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440680"/>
            <a:ext cx="6858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3110E-CF39-4BA8-A0C8-B2F5E465D8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15000"/>
            <a:ext cx="548640" cy="543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284CC7-74E3-4579-898D-EDAAB9BFE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28835"/>
            <a:ext cx="548640" cy="5433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2183E-3F20-42F3-93A8-D48FAAC175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294" y="6190488"/>
            <a:ext cx="731574" cy="308409"/>
          </a:xfrm>
          <a:prstGeom prst="rect">
            <a:avLst/>
          </a:prstGeom>
        </p:spPr>
      </p:pic>
      <p:pic>
        <p:nvPicPr>
          <p:cNvPr id="14" name="Picture 1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CD021719-354D-44CF-A6EB-31DF61C48F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19" y="6206730"/>
            <a:ext cx="355681" cy="292167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7E1EE0-ED3F-4B99-8575-7B410A6C75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25" y="6275089"/>
            <a:ext cx="1038375" cy="235767"/>
          </a:xfrm>
          <a:prstGeom prst="rect">
            <a:avLst/>
          </a:prstGeom>
        </p:spPr>
      </p:pic>
      <p:pic>
        <p:nvPicPr>
          <p:cNvPr id="16" name="Picture 1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0E68CC29-DFE5-4A7C-9CAF-ECB14AE063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51" y="6290334"/>
            <a:ext cx="1314749" cy="339066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95BE8CB3-A619-4250-A8C6-091895CE86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14" y="6595808"/>
            <a:ext cx="1343686" cy="67184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A880792F-DF05-4BC0-8DCF-6B8A5AF3CEF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73" y="5430662"/>
            <a:ext cx="587127" cy="1319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336A57-A63D-4CF1-8298-543B4D765E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92" y="5517128"/>
            <a:ext cx="599218" cy="131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82FD52-4089-41E0-A0BB-2555C116297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1.1033 0.00394 " pathEditMode="relative" rAng="0" ptsTypes="AA">
                                      <p:cBhvr>
                                        <p:cTn id="14" dur="19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56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1.11111E-6 L -1.0724 -0.00116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55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4 0.00231 L 0.00034 0.00255 C 0.11944 0.00486 0.07916 0.0044 0.27361 0.00231 C 0.275 0.00231 0.27638 0.00162 0.27777 0.00116 C 0.28038 0.00069 0.28281 0.00046 0.28541 1.11111E-6 C 0.28697 -0.00023 0.28871 -0.00093 0.29027 -0.00093 L 0.39461 -0.00093 L 0.00034 0.00231 Z " pathEditMode="relative" rAng="0" ptsTypes="AAAAAAAA">
                                      <p:cBhvr>
                                        <p:cTn id="1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51 -0.00394 L -0.00451 -0.00394 C -0.00729 -0.0037 -0.01007 -0.00347 -0.01285 -0.00301 C -0.01371 -0.00278 -0.01441 -0.00185 -0.01545 -0.00185 C -0.02361 -0.00093 -0.03212 -0.00046 -0.04045 0.00046 L -0.24114 -0.0007 L 0.00139 -0.0007 " pathEditMode="relative" ptsTypes="AAAAAAA">
                                      <p:cBhvr>
                                        <p:cTn id="20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ED47-7421-4349-A31A-C6CB0FE9105D}" type="datetime1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E9D7-27A2-41C6-9163-0DC00718B115}" type="datetime1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D528-4D17-48A5-B59C-D6628C617FF4}" type="datetime1">
              <a:rPr lang="en-US" smtClean="0"/>
              <a:pPr/>
              <a:t>17/07/2018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3C0F-BA97-4BA4-BA8D-1C0184E14F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25BB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44000" y="5958000"/>
            <a:ext cx="900000" cy="9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itchFamily="34" charset="0"/>
        <a:buChar char="•"/>
        <a:defRPr sz="26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itchFamily="34" charset="0"/>
        <a:buChar char="–"/>
        <a:defRPr sz="26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Wingdings" pitchFamily="2" charset="2"/>
        <a:buChar char="§"/>
        <a:defRPr sz="26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itchFamily="34" charset="0"/>
        <a:buChar char="–"/>
        <a:defRPr sz="26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mailto:vkduggal@adb.or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adb.org/climate-change-financi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www.adb.org/themes/climate-change-disaster-risk-management/main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adb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13503"/>
            <a:ext cx="2168519" cy="1445679"/>
          </a:xfrm>
          <a:prstGeom prst="rect">
            <a:avLst/>
          </a:prstGeom>
        </p:spPr>
      </p:pic>
      <p:pic>
        <p:nvPicPr>
          <p:cNvPr id="11" name="Picture 2" descr="http://static.guim.co.uk/sys-images/Guardian/Pix/pictures/2008/09/03/ban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-13503"/>
            <a:ext cx="2306261" cy="1441413"/>
          </a:xfrm>
          <a:prstGeom prst="rect">
            <a:avLst/>
          </a:prstGeom>
          <a:noFill/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 rotWithShape="1">
          <a:blip r:embed="rId5" cstate="print"/>
          <a:srcRect r="50000"/>
          <a:stretch/>
        </p:blipFill>
        <p:spPr bwMode="auto">
          <a:xfrm>
            <a:off x="-9939" y="-13502"/>
            <a:ext cx="1153130" cy="1441413"/>
          </a:xfrm>
          <a:prstGeom prst="rect">
            <a:avLst/>
          </a:prstGeom>
          <a:noFill/>
          <a:ln w="12700" cmpd="sng">
            <a:noFill/>
            <a:miter lim="800000"/>
            <a:headEnd type="none" w="sm" len="sm"/>
            <a:tailEnd type="none" w="sm" len="sm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28" y="-13502"/>
            <a:ext cx="2235094" cy="1487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13503"/>
            <a:ext cx="2362200" cy="157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C2DC1D1-C74F-4D9A-81E2-8A276135C82D}"/>
              </a:ext>
            </a:extLst>
          </p:cNvPr>
          <p:cNvSpPr/>
          <p:nvPr/>
        </p:nvSpPr>
        <p:spPr>
          <a:xfrm>
            <a:off x="-180528" y="1295400"/>
            <a:ext cx="9398147" cy="4188354"/>
          </a:xfrm>
          <a:prstGeom prst="rect">
            <a:avLst/>
          </a:prstGeom>
          <a:gradFill>
            <a:gsLst>
              <a:gs pos="0">
                <a:srgbClr val="01A5D2"/>
              </a:gs>
              <a:gs pos="5100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7DE69-CA75-4C05-A7D7-C773FF254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986" y="2100686"/>
            <a:ext cx="668028" cy="6470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F73AA3-7A43-4677-91A8-35E4CBD75FB9}"/>
              </a:ext>
            </a:extLst>
          </p:cNvPr>
          <p:cNvSpPr txBox="1"/>
          <p:nvPr/>
        </p:nvSpPr>
        <p:spPr>
          <a:xfrm>
            <a:off x="6823" y="303305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Development Bank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Market Program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9D9DB-4EF2-4306-BFD9-C506ED059F65}"/>
              </a:ext>
            </a:extLst>
          </p:cNvPr>
          <p:cNvSpPr/>
          <p:nvPr/>
        </p:nvSpPr>
        <p:spPr>
          <a:xfrm>
            <a:off x="-396552" y="1295401"/>
            <a:ext cx="9721080" cy="98551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335DF3A-E2DA-40D8-8B6E-5CD725789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62600"/>
            <a:ext cx="8763000" cy="9482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0101A5-E206-439F-B7AD-376047F07BEC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5230368"/>
            <a:ext cx="6858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AD0C38-1B20-46E8-BFEF-72528685D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440680"/>
            <a:ext cx="685800" cy="685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304E147-795A-492F-A89C-E67EE593E2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15000"/>
            <a:ext cx="548640" cy="543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3AF19A-A9F3-49A4-B9C1-B810CF749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28835"/>
            <a:ext cx="548640" cy="543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57D279-67B3-44C9-853C-0CE101B64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190488"/>
            <a:ext cx="731574" cy="308409"/>
          </a:xfrm>
          <a:prstGeom prst="rect">
            <a:avLst/>
          </a:prstGeom>
        </p:spPr>
      </p:pic>
      <p:pic>
        <p:nvPicPr>
          <p:cNvPr id="38" name="Picture 3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FCF2493C-3F05-43FA-A43F-BC3BA714A8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54" y="6206730"/>
            <a:ext cx="355681" cy="292167"/>
          </a:xfrm>
          <a:prstGeom prst="rect">
            <a:avLst/>
          </a:prstGeom>
        </p:spPr>
      </p:pic>
      <p:pic>
        <p:nvPicPr>
          <p:cNvPr id="39" name="Picture 3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433656-D715-43D4-81AD-4CBFB33821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25" y="6275089"/>
            <a:ext cx="1038375" cy="235767"/>
          </a:xfrm>
          <a:prstGeom prst="rect">
            <a:avLst/>
          </a:prstGeom>
        </p:spPr>
      </p:pic>
      <p:pic>
        <p:nvPicPr>
          <p:cNvPr id="40" name="Picture 39" descr="A close up of a screen&#10;&#10;Description generated with high confidence">
            <a:extLst>
              <a:ext uri="{FF2B5EF4-FFF2-40B4-BE49-F238E27FC236}">
                <a16:creationId xmlns:a16="http://schemas.microsoft.com/office/drawing/2014/main" id="{39F0FF4F-F8BB-483A-995C-50EA609395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51" y="6290334"/>
            <a:ext cx="1314749" cy="339066"/>
          </a:xfrm>
          <a:prstGeom prst="rect">
            <a:avLst/>
          </a:prstGeom>
        </p:spPr>
      </p:pic>
      <p:pic>
        <p:nvPicPr>
          <p:cNvPr id="41" name="Picture 40" descr="A close up of a logo&#10;&#10;Description generated with high confidence">
            <a:extLst>
              <a:ext uri="{FF2B5EF4-FFF2-40B4-BE49-F238E27FC236}">
                <a16:creationId xmlns:a16="http://schemas.microsoft.com/office/drawing/2014/main" id="{B820C55C-CBAE-4314-9610-90A25CE353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14" y="6595808"/>
            <a:ext cx="1343686" cy="67184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high confidence">
            <a:extLst>
              <a:ext uri="{FF2B5EF4-FFF2-40B4-BE49-F238E27FC236}">
                <a16:creationId xmlns:a16="http://schemas.microsoft.com/office/drawing/2014/main" id="{3108EAC3-988D-420B-AC76-344448B170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73" y="5430662"/>
            <a:ext cx="587127" cy="1319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F8C2AC4-0EEA-4EDF-AEA9-5559C0D28B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92" y="5517128"/>
            <a:ext cx="599218" cy="1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F49F5-8CE3-47EE-BBD6-07C839883C1B}"/>
              </a:ext>
            </a:extLst>
          </p:cNvPr>
          <p:cNvSpPr/>
          <p:nvPr/>
        </p:nvSpPr>
        <p:spPr>
          <a:xfrm>
            <a:off x="-10478" y="-265402"/>
            <a:ext cx="9144000" cy="5681407"/>
          </a:xfrm>
          <a:prstGeom prst="rect">
            <a:avLst/>
          </a:prstGeom>
          <a:gradFill>
            <a:gsLst>
              <a:gs pos="0">
                <a:srgbClr val="01A5D2">
                  <a:alpha val="84000"/>
                </a:srgbClr>
              </a:gs>
              <a:gs pos="52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9DBB177-2B8F-4617-A1E3-B1A47E55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" y="5914353"/>
            <a:ext cx="8308032" cy="89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F96E4-80B9-4991-8FA1-13A8CBF6ACE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582121"/>
            <a:ext cx="650194" cy="526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59DE4-22B1-4E22-AC8A-082C650E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5792433"/>
            <a:ext cx="650194" cy="650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7F97A-F028-4443-B76B-18218A39D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88640"/>
            <a:ext cx="371700" cy="3717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7348" y="770276"/>
            <a:ext cx="7772400" cy="703691"/>
          </a:xfrm>
        </p:spPr>
        <p:txBody>
          <a:bodyPr>
            <a:normAutofit/>
          </a:bodyPr>
          <a:lstStyle/>
          <a:p>
            <a:r>
              <a:rPr lang="en-US" sz="3000" dirty="0"/>
              <a:t>NDC Implementation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785" y="1881270"/>
            <a:ext cx="4546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ADB Strategy 2030 responds to the changes in the rapidly evolving Asia and the Pacific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CCOF 2017-2030, strengthens support to DMCs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CCOF 2030 will be implemented through an action agenda consisting of 2 operational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1 (2017-2023)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2 (2024-2030)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80CA2D-E23F-44D0-B315-3E9AA3AA9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963728"/>
            <a:ext cx="2085975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065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F49F5-8CE3-47EE-BBD6-07C839883C1B}"/>
              </a:ext>
            </a:extLst>
          </p:cNvPr>
          <p:cNvSpPr/>
          <p:nvPr/>
        </p:nvSpPr>
        <p:spPr>
          <a:xfrm>
            <a:off x="-36512" y="5870"/>
            <a:ext cx="9144000" cy="5681407"/>
          </a:xfrm>
          <a:prstGeom prst="rect">
            <a:avLst/>
          </a:prstGeom>
          <a:gradFill>
            <a:gsLst>
              <a:gs pos="0">
                <a:srgbClr val="01A5D2">
                  <a:alpha val="84000"/>
                </a:srgbClr>
              </a:gs>
              <a:gs pos="52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9DBB177-2B8F-4617-A1E3-B1A47E55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" y="5914353"/>
            <a:ext cx="8308032" cy="89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F96E4-80B9-4991-8FA1-13A8CBF6ACE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582121"/>
            <a:ext cx="650194" cy="526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59DE4-22B1-4E22-AC8A-082C650E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5792433"/>
            <a:ext cx="650194" cy="650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7F97A-F028-4443-B76B-18218A39D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88640"/>
            <a:ext cx="371700" cy="3717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7929" y="693219"/>
            <a:ext cx="7772400" cy="703691"/>
          </a:xfrm>
        </p:spPr>
        <p:txBody>
          <a:bodyPr>
            <a:normAutofit/>
          </a:bodyPr>
          <a:lstStyle/>
          <a:p>
            <a:r>
              <a:rPr lang="en-US" sz="3000" dirty="0"/>
              <a:t>Sustainable Development Impacts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785" y="1988840"/>
            <a:ext cx="5338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2017, ADB released the report “Future Carbon Fund – Delivering Co-Benefits for Sustainable Development”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FCF include 36 CDM projects in 12 developing countries in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Projects were assessed using a methodology to track social, environmental, and economic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FCF supported projects provide a broad set of co-benefits to the beneficiary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4797B-C15E-4164-B734-72C050EE8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404" y="1988840"/>
            <a:ext cx="206692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935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F49F5-8CE3-47EE-BBD6-07C839883C1B}"/>
              </a:ext>
            </a:extLst>
          </p:cNvPr>
          <p:cNvSpPr/>
          <p:nvPr/>
        </p:nvSpPr>
        <p:spPr>
          <a:xfrm>
            <a:off x="-10478" y="-265402"/>
            <a:ext cx="9144000" cy="5681407"/>
          </a:xfrm>
          <a:prstGeom prst="rect">
            <a:avLst/>
          </a:prstGeom>
          <a:gradFill>
            <a:gsLst>
              <a:gs pos="0">
                <a:srgbClr val="01A5D2">
                  <a:alpha val="84000"/>
                </a:srgbClr>
              </a:gs>
              <a:gs pos="52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9DBB177-2B8F-4617-A1E3-B1A47E55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" y="5914353"/>
            <a:ext cx="8308032" cy="89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F96E4-80B9-4991-8FA1-13A8CBF6ACE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582121"/>
            <a:ext cx="650194" cy="526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59DE4-22B1-4E22-AC8A-082C650E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5792433"/>
            <a:ext cx="650194" cy="650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7F97A-F028-4443-B76B-18218A39D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88640"/>
            <a:ext cx="371700" cy="3717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3832" y="796403"/>
            <a:ext cx="7772400" cy="703691"/>
          </a:xfrm>
        </p:spPr>
        <p:txBody>
          <a:bodyPr>
            <a:normAutofit/>
          </a:bodyPr>
          <a:lstStyle/>
          <a:p>
            <a:r>
              <a:rPr lang="en-US" sz="3000" dirty="0"/>
              <a:t>Lessons Learned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785" y="1975409"/>
            <a:ext cx="6887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design that maximizes co-benefits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Importance of dialogue with local communities in the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Corporate philosophy of the project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 domestic policies bring synergy for multiple co-benefits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Incentivize high-quality mitigation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Inclusion of co-benefits in the emission reduction purchase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Secured stream of carbon finance.</a:t>
            </a:r>
          </a:p>
        </p:txBody>
      </p:sp>
    </p:spTree>
    <p:extLst>
      <p:ext uri="{BB962C8B-B14F-4D97-AF65-F5344CB8AC3E}">
        <p14:creationId xmlns:p14="http://schemas.microsoft.com/office/powerpoint/2010/main" val="417522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BE8105-CF30-4A55-A83C-8D73EE4B2D9E}"/>
              </a:ext>
            </a:extLst>
          </p:cNvPr>
          <p:cNvSpPr/>
          <p:nvPr/>
        </p:nvSpPr>
        <p:spPr>
          <a:xfrm>
            <a:off x="1" y="0"/>
            <a:ext cx="9144000" cy="5681407"/>
          </a:xfrm>
          <a:prstGeom prst="rect">
            <a:avLst/>
          </a:prstGeom>
          <a:gradFill>
            <a:gsLst>
              <a:gs pos="0">
                <a:srgbClr val="01A5D2">
                  <a:alpha val="84000"/>
                </a:srgbClr>
              </a:gs>
              <a:gs pos="52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DA12D-8509-4BB3-9B39-E0F56FFC00A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5230368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0D800-22B9-4A75-94FF-57BE4FFB7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440680"/>
            <a:ext cx="6858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E774E-8F1E-43B0-8D3C-44CB2237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15000"/>
            <a:ext cx="548640" cy="543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1E37E-83DA-486E-8B33-45D88227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28835"/>
            <a:ext cx="548640" cy="543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F0C28-C1E7-4602-8633-BCEBCA8F6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190488"/>
            <a:ext cx="731574" cy="308409"/>
          </a:xfrm>
          <a:prstGeom prst="rect">
            <a:avLst/>
          </a:prstGeom>
        </p:spPr>
      </p:pic>
      <p:pic>
        <p:nvPicPr>
          <p:cNvPr id="11" name="Picture 10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74CBE4D3-26DE-4BA3-8CF7-9DC7F1CFF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54" y="6206730"/>
            <a:ext cx="355681" cy="292167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A01210-507C-4D4A-A229-3F45D08F6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25" y="6275089"/>
            <a:ext cx="1038375" cy="235767"/>
          </a:xfrm>
          <a:prstGeom prst="rect">
            <a:avLst/>
          </a:prstGeom>
        </p:spPr>
      </p:pic>
      <p:pic>
        <p:nvPicPr>
          <p:cNvPr id="13" name="Picture 12" descr="A close up of a screen&#10;&#10;Description generated with high confidence">
            <a:extLst>
              <a:ext uri="{FF2B5EF4-FFF2-40B4-BE49-F238E27FC236}">
                <a16:creationId xmlns:a16="http://schemas.microsoft.com/office/drawing/2014/main" id="{905F90A4-E345-4811-9C4A-A73DF42705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51" y="6290334"/>
            <a:ext cx="1314749" cy="339066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369A4F20-79F4-4D83-81FC-8CA2298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14" y="6595808"/>
            <a:ext cx="1343686" cy="67184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36AAED2F-B777-470A-996F-B85FA8DD6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73" y="5430662"/>
            <a:ext cx="587127" cy="1319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4FB5A3-DE7F-462E-9A23-AF53B90DA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92" y="5517128"/>
            <a:ext cx="599218" cy="131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249314-B207-454D-A3D6-099606F264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694" y="1176593"/>
            <a:ext cx="8156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V.K. Duggal</a:t>
            </a:r>
            <a:br>
              <a:rPr lang="en-US" dirty="0"/>
            </a:br>
            <a:r>
              <a:rPr lang="en-US" dirty="0"/>
              <a:t>Principal Climate Change Specialist</a:t>
            </a:r>
            <a:br>
              <a:rPr lang="en-US" dirty="0"/>
            </a:br>
            <a:r>
              <a:rPr lang="en-US" dirty="0"/>
              <a:t>Fund Manager - Future Carbon Fund</a:t>
            </a:r>
            <a:br>
              <a:rPr lang="en-US" dirty="0"/>
            </a:br>
            <a:r>
              <a:rPr lang="en-US" dirty="0"/>
              <a:t>Sustainable Development and Climate Change Department</a:t>
            </a:r>
            <a:br>
              <a:rPr lang="en-US" dirty="0"/>
            </a:br>
            <a:r>
              <a:rPr lang="en-US" b="1" dirty="0"/>
              <a:t>Asian Development Bank</a:t>
            </a:r>
            <a:br>
              <a:rPr lang="en-US" dirty="0"/>
            </a:br>
            <a:br>
              <a:rPr lang="en-US" dirty="0"/>
            </a:br>
            <a:r>
              <a:rPr lang="en-US" u="sng" dirty="0">
                <a:hlinkClick r:id="rId13"/>
              </a:rPr>
              <a:t>vkduggal@adb.org</a:t>
            </a:r>
            <a:br>
              <a:rPr lang="en-US" dirty="0"/>
            </a:br>
            <a:r>
              <a:rPr lang="en-US" u="sng" dirty="0">
                <a:hlinkClick r:id="rId14"/>
              </a:rPr>
              <a:t>www.adb.org</a:t>
            </a:r>
            <a:endParaRPr lang="en-US" dirty="0"/>
          </a:p>
          <a:p>
            <a:pPr algn="ctr"/>
            <a:endParaRPr lang="en-US" b="1" dirty="0">
              <a:solidFill>
                <a:srgbClr val="295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295A7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https://www.adb.org/themes/climate-change-disaster-risk-management/main</a:t>
            </a:r>
            <a:endParaRPr lang="en-US" dirty="0">
              <a:solidFill>
                <a:srgbClr val="295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295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PH" dirty="0">
                <a:solidFill>
                  <a:srgbClr val="295A71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https://www.adb.org/climate-change-financing</a:t>
            </a:r>
            <a:endParaRPr lang="en-US" b="1" dirty="0">
              <a:solidFill>
                <a:srgbClr val="295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3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250" y="-95211"/>
            <a:ext cx="8943846" cy="6953211"/>
          </a:xfrm>
          <a:prstGeom prst="rect">
            <a:avLst/>
          </a:prstGeom>
        </p:spPr>
      </p:pic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013E95C6-8C97-42A8-AD4D-132D15C217E0}"/>
              </a:ext>
            </a:extLst>
          </p:cNvPr>
          <p:cNvSpPr/>
          <p:nvPr/>
        </p:nvSpPr>
        <p:spPr>
          <a:xfrm rot="5400000">
            <a:off x="1444157" y="-950359"/>
            <a:ext cx="6978607" cy="863811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6330 w 10000"/>
              <a:gd name="connsiteY3" fmla="*/ 6105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60 w 10030"/>
              <a:gd name="connsiteY3" fmla="*/ 7631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90 w 10030"/>
              <a:gd name="connsiteY3" fmla="*/ 10067 h 11851"/>
              <a:gd name="connsiteX4" fmla="*/ 0 w 10030"/>
              <a:gd name="connsiteY4" fmla="*/ 11851 h 11851"/>
              <a:gd name="connsiteX5" fmla="*/ 30 w 10030"/>
              <a:gd name="connsiteY5" fmla="*/ 0 h 1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0" h="11851">
                <a:moveTo>
                  <a:pt x="30" y="0"/>
                </a:moveTo>
                <a:lnTo>
                  <a:pt x="10030" y="0"/>
                </a:lnTo>
                <a:lnTo>
                  <a:pt x="10030" y="10000"/>
                </a:lnTo>
                <a:lnTo>
                  <a:pt x="6390" y="10067"/>
                </a:lnTo>
                <a:lnTo>
                  <a:pt x="0" y="11851"/>
                </a:lnTo>
                <a:cubicBezTo>
                  <a:pt x="10" y="7901"/>
                  <a:pt x="20" y="3950"/>
                  <a:pt x="30" y="0"/>
                </a:cubicBezTo>
                <a:close/>
              </a:path>
            </a:pathLst>
          </a:custGeom>
          <a:gradFill>
            <a:gsLst>
              <a:gs pos="27000">
                <a:schemeClr val="bg1">
                  <a:alpha val="0"/>
                </a:schemeClr>
              </a:gs>
              <a:gs pos="56000">
                <a:schemeClr val="bg2"/>
              </a:gs>
              <a:gs pos="96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Off-page Connector 16">
            <a:extLst>
              <a:ext uri="{FF2B5EF4-FFF2-40B4-BE49-F238E27FC236}">
                <a16:creationId xmlns:a16="http://schemas.microsoft.com/office/drawing/2014/main" id="{CE6B93E3-0D44-4FAC-9DBF-43942909687F}"/>
              </a:ext>
            </a:extLst>
          </p:cNvPr>
          <p:cNvSpPr/>
          <p:nvPr/>
        </p:nvSpPr>
        <p:spPr>
          <a:xfrm rot="5400000">
            <a:off x="2264610" y="371654"/>
            <a:ext cx="7595024" cy="666129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6330 w 10000"/>
              <a:gd name="connsiteY3" fmla="*/ 6105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60 w 10030"/>
              <a:gd name="connsiteY3" fmla="*/ 7631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276 w 10030"/>
              <a:gd name="connsiteY3" fmla="*/ 8098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16 w 10016"/>
              <a:gd name="connsiteY0" fmla="*/ 0 h 10450"/>
              <a:gd name="connsiteX1" fmla="*/ 10016 w 10016"/>
              <a:gd name="connsiteY1" fmla="*/ 0 h 10450"/>
              <a:gd name="connsiteX2" fmla="*/ 10016 w 10016"/>
              <a:gd name="connsiteY2" fmla="*/ 10000 h 10450"/>
              <a:gd name="connsiteX3" fmla="*/ 6262 w 10016"/>
              <a:gd name="connsiteY3" fmla="*/ 8098 h 10450"/>
              <a:gd name="connsiteX4" fmla="*/ 0 w 10016"/>
              <a:gd name="connsiteY4" fmla="*/ 10450 h 10450"/>
              <a:gd name="connsiteX5" fmla="*/ 16 w 10016"/>
              <a:gd name="connsiteY5" fmla="*/ 0 h 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450">
                <a:moveTo>
                  <a:pt x="16" y="0"/>
                </a:moveTo>
                <a:lnTo>
                  <a:pt x="10016" y="0"/>
                </a:lnTo>
                <a:lnTo>
                  <a:pt x="10016" y="10000"/>
                </a:lnTo>
                <a:lnTo>
                  <a:pt x="6262" y="8098"/>
                </a:lnTo>
                <a:lnTo>
                  <a:pt x="0" y="10450"/>
                </a:lnTo>
                <a:cubicBezTo>
                  <a:pt x="10" y="6500"/>
                  <a:pt x="6" y="3950"/>
                  <a:pt x="16" y="0"/>
                </a:cubicBezTo>
                <a:close/>
              </a:path>
            </a:pathLst>
          </a:custGeom>
          <a:solidFill>
            <a:srgbClr val="00B0F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6242" y="2986909"/>
            <a:ext cx="3689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6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JFJCM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Decoding Article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5473" y="1817639"/>
            <a:ext cx="33343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Market Program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finance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6289" y="4464128"/>
            <a:ext cx="39261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on experience from CDM</a:t>
            </a:r>
          </a:p>
          <a:p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FCF: Sustainable Development Impacts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4962" y="23406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B7F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78A0DF-ACED-4CA3-9A33-9E526E1960C6}"/>
              </a:ext>
            </a:extLst>
          </p:cNvPr>
          <p:cNvCxnSpPr>
            <a:cxnSpLocks/>
          </p:cNvCxnSpPr>
          <p:nvPr/>
        </p:nvCxnSpPr>
        <p:spPr>
          <a:xfrm flipV="1">
            <a:off x="4765473" y="2852936"/>
            <a:ext cx="457200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4D2621-2136-425F-B086-D5B25D250815}"/>
              </a:ext>
            </a:extLst>
          </p:cNvPr>
          <p:cNvCxnSpPr>
            <a:cxnSpLocks/>
          </p:cNvCxnSpPr>
          <p:nvPr/>
        </p:nvCxnSpPr>
        <p:spPr>
          <a:xfrm flipV="1">
            <a:off x="4798593" y="4077072"/>
            <a:ext cx="457200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1624F9-AD58-47D7-B8B5-4D0B188F47C0}"/>
              </a:ext>
            </a:extLst>
          </p:cNvPr>
          <p:cNvCxnSpPr>
            <a:cxnSpLocks/>
          </p:cNvCxnSpPr>
          <p:nvPr/>
        </p:nvCxnSpPr>
        <p:spPr>
          <a:xfrm flipV="1">
            <a:off x="4765473" y="5517232"/>
            <a:ext cx="457200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7227F97A-F028-4443-B76B-18218A39D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Off-page Connector 16">
            <a:extLst>
              <a:ext uri="{FF2B5EF4-FFF2-40B4-BE49-F238E27FC236}">
                <a16:creationId xmlns:a16="http://schemas.microsoft.com/office/drawing/2014/main" id="{348B5811-EA3B-45DF-A1C6-C8E4C1D1333A}"/>
              </a:ext>
            </a:extLst>
          </p:cNvPr>
          <p:cNvSpPr/>
          <p:nvPr/>
        </p:nvSpPr>
        <p:spPr>
          <a:xfrm rot="10800000">
            <a:off x="-228368" y="3661058"/>
            <a:ext cx="9600735" cy="40164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6330 w 10000"/>
              <a:gd name="connsiteY3" fmla="*/ 6105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60 w 10030"/>
              <a:gd name="connsiteY3" fmla="*/ 7631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276 w 10030"/>
              <a:gd name="connsiteY3" fmla="*/ 8098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16 w 10016"/>
              <a:gd name="connsiteY0" fmla="*/ 0 h 10450"/>
              <a:gd name="connsiteX1" fmla="*/ 10016 w 10016"/>
              <a:gd name="connsiteY1" fmla="*/ 0 h 10450"/>
              <a:gd name="connsiteX2" fmla="*/ 10016 w 10016"/>
              <a:gd name="connsiteY2" fmla="*/ 10000 h 10450"/>
              <a:gd name="connsiteX3" fmla="*/ 6262 w 10016"/>
              <a:gd name="connsiteY3" fmla="*/ 8098 h 10450"/>
              <a:gd name="connsiteX4" fmla="*/ 0 w 10016"/>
              <a:gd name="connsiteY4" fmla="*/ 10450 h 10450"/>
              <a:gd name="connsiteX5" fmla="*/ 16 w 10016"/>
              <a:gd name="connsiteY5" fmla="*/ 0 h 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450">
                <a:moveTo>
                  <a:pt x="16" y="0"/>
                </a:moveTo>
                <a:lnTo>
                  <a:pt x="10016" y="0"/>
                </a:lnTo>
                <a:lnTo>
                  <a:pt x="10016" y="10000"/>
                </a:lnTo>
                <a:lnTo>
                  <a:pt x="6262" y="8098"/>
                </a:lnTo>
                <a:lnTo>
                  <a:pt x="0" y="10450"/>
                </a:lnTo>
                <a:cubicBezTo>
                  <a:pt x="10" y="6500"/>
                  <a:pt x="6" y="3950"/>
                  <a:pt x="16" y="0"/>
                </a:cubicBezTo>
                <a:close/>
              </a:path>
            </a:pathLst>
          </a:custGeom>
          <a:gradFill>
            <a:gsLst>
              <a:gs pos="83000">
                <a:srgbClr val="AEE4F9"/>
              </a:gs>
              <a:gs pos="43000">
                <a:schemeClr val="accent1">
                  <a:lumMod val="5000"/>
                  <a:lumOff val="95000"/>
                  <a:alpha val="39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6875" y="1508606"/>
          <a:ext cx="8747125" cy="49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304800" y="2346806"/>
            <a:ext cx="2789654" cy="360098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lvl="0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Internally managed resources (ADB donor trust funds and special funds) </a:t>
            </a:r>
          </a:p>
          <a:p>
            <a:pPr marL="285750" indent="-107950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Fund (CCF) </a:t>
            </a:r>
          </a:p>
          <a:p>
            <a:pPr marL="285750" lvl="0" indent="-107950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 Financing Partnership Facility (CEFPF) </a:t>
            </a:r>
          </a:p>
          <a:p>
            <a:pPr marL="285750" lvl="0" indent="-107950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Climate Change Resilience Trust Fund (UCCRTF)</a:t>
            </a:r>
          </a:p>
          <a:p>
            <a:pPr marL="285750" lvl="0" indent="-107950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Asia-Pacific Climate Finance Fund (ACliFF)</a:t>
            </a:r>
          </a:p>
          <a:p>
            <a:pPr marL="285750" lvl="0" indent="-107950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Technology Fund (HLTF)</a:t>
            </a:r>
          </a:p>
          <a:p>
            <a:pPr marL="285750" indent="-107950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with bilaterals</a:t>
            </a:r>
          </a:p>
          <a:p>
            <a:pPr marL="63500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Multilateral funds</a:t>
            </a:r>
          </a:p>
          <a:p>
            <a:pPr marL="285750" indent="-107950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Investment Funds (CIF) </a:t>
            </a:r>
          </a:p>
          <a:p>
            <a:pPr marL="285750" indent="-107950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Environment Facility (GEF)</a:t>
            </a:r>
          </a:p>
          <a:p>
            <a:pPr marL="285750" indent="-107950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Climate Fund (GCF)</a:t>
            </a:r>
          </a:p>
          <a:p>
            <a:pPr marL="285750" lvl="0" indent="-107950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508606"/>
            <a:ext cx="2789654" cy="782031"/>
          </a:xfrm>
          <a:prstGeom prst="rect">
            <a:avLst/>
          </a:prstGeom>
          <a:solidFill>
            <a:srgbClr val="68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Deploying concessional resources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84216" y="1488575"/>
            <a:ext cx="2750945" cy="782031"/>
          </a:xfrm>
          <a:prstGeom prst="rect">
            <a:avLst/>
          </a:prstGeom>
          <a:solidFill>
            <a:srgbClr val="F3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Maximizing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market mechanisms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74238" y="1488575"/>
            <a:ext cx="2750945" cy="782031"/>
          </a:xfrm>
          <a:prstGeom prst="rect">
            <a:avLst/>
          </a:prstGeom>
          <a:solidFill>
            <a:srgbClr val="78A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Catalyzing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private capital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2261" y="340856"/>
            <a:ext cx="9143999" cy="7236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 Approach to Climate Finance Mobilization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2728" y="2333982"/>
            <a:ext cx="2750945" cy="36086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171450">
              <a:lnSpc>
                <a:spcPts val="1920"/>
              </a:lnSpc>
              <a:buFont typeface="Arial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Upfront carbon finance</a:t>
            </a:r>
          </a:p>
          <a:p>
            <a:pPr marL="577850" lvl="1" indent="-17145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Asia Pacific Carbon Fund </a:t>
            </a:r>
          </a:p>
          <a:p>
            <a:pPr marL="577850" lvl="1" indent="-17145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Future Carbon Fund</a:t>
            </a:r>
          </a:p>
          <a:p>
            <a:pPr marL="285750" indent="-171450">
              <a:lnSpc>
                <a:spcPts val="1920"/>
              </a:lnSpc>
              <a:buFont typeface="Arial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Carbon Market Technical  Support Facility </a:t>
            </a:r>
          </a:p>
          <a:p>
            <a:pPr marL="577850" lvl="1" indent="-17145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CDM support</a:t>
            </a:r>
          </a:p>
          <a:p>
            <a:pPr marL="577850" lvl="1" indent="-17145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domestic emissions trading</a:t>
            </a:r>
          </a:p>
          <a:p>
            <a:pPr marL="285750" indent="-17145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Japan Fund for the Joint Crediting Mechanism</a:t>
            </a:r>
          </a:p>
          <a:p>
            <a:pPr marL="292100" indent="-17780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Green and Climate Bonds</a:t>
            </a:r>
          </a:p>
          <a:p>
            <a:pPr marL="292100" indent="-17780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other market mechanisms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(e.g. renewable energy credits; feed-in tariffs)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2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1947" y="2353865"/>
            <a:ext cx="2723236" cy="35739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17145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Direct project finance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(lending, guarantees, syndications), and equity investment</a:t>
            </a:r>
          </a:p>
          <a:p>
            <a:pPr marL="285750" indent="-285750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145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Public private partnerships: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(PPPs) working with client DMCs  across stages of PPPs</a:t>
            </a:r>
          </a:p>
          <a:p>
            <a:pPr marL="285750" indent="-171450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1450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1450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1450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1450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2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2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938356-C570-449B-A52B-D330496A02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146498-6E48-4978-A777-D569224EB4CA}"/>
              </a:ext>
            </a:extLst>
          </p:cNvPr>
          <p:cNvCxnSpPr>
            <a:cxnSpLocks/>
          </p:cNvCxnSpPr>
          <p:nvPr/>
        </p:nvCxnSpPr>
        <p:spPr>
          <a:xfrm>
            <a:off x="-203963" y="1124744"/>
            <a:ext cx="955192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16">
            <a:extLst>
              <a:ext uri="{FF2B5EF4-FFF2-40B4-BE49-F238E27FC236}">
                <a16:creationId xmlns:a16="http://schemas.microsoft.com/office/drawing/2014/main" id="{DAE9C113-D4E7-4C58-8A6C-CCA3AEF6CDB5}"/>
              </a:ext>
            </a:extLst>
          </p:cNvPr>
          <p:cNvSpPr/>
          <p:nvPr/>
        </p:nvSpPr>
        <p:spPr>
          <a:xfrm rot="10800000">
            <a:off x="-228368" y="3661058"/>
            <a:ext cx="9600735" cy="40164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6330 w 10000"/>
              <a:gd name="connsiteY3" fmla="*/ 6105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60 w 10030"/>
              <a:gd name="connsiteY3" fmla="*/ 7631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276 w 10030"/>
              <a:gd name="connsiteY3" fmla="*/ 8098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16 w 10016"/>
              <a:gd name="connsiteY0" fmla="*/ 0 h 10450"/>
              <a:gd name="connsiteX1" fmla="*/ 10016 w 10016"/>
              <a:gd name="connsiteY1" fmla="*/ 0 h 10450"/>
              <a:gd name="connsiteX2" fmla="*/ 10016 w 10016"/>
              <a:gd name="connsiteY2" fmla="*/ 10000 h 10450"/>
              <a:gd name="connsiteX3" fmla="*/ 6262 w 10016"/>
              <a:gd name="connsiteY3" fmla="*/ 8098 h 10450"/>
              <a:gd name="connsiteX4" fmla="*/ 0 w 10016"/>
              <a:gd name="connsiteY4" fmla="*/ 10450 h 10450"/>
              <a:gd name="connsiteX5" fmla="*/ 16 w 10016"/>
              <a:gd name="connsiteY5" fmla="*/ 0 h 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450">
                <a:moveTo>
                  <a:pt x="16" y="0"/>
                </a:moveTo>
                <a:lnTo>
                  <a:pt x="10016" y="0"/>
                </a:lnTo>
                <a:lnTo>
                  <a:pt x="10016" y="10000"/>
                </a:lnTo>
                <a:lnTo>
                  <a:pt x="6262" y="8098"/>
                </a:lnTo>
                <a:lnTo>
                  <a:pt x="0" y="10450"/>
                </a:lnTo>
                <a:cubicBezTo>
                  <a:pt x="10" y="6500"/>
                  <a:pt x="6" y="3950"/>
                  <a:pt x="16" y="0"/>
                </a:cubicBezTo>
                <a:close/>
              </a:path>
            </a:pathLst>
          </a:custGeom>
          <a:gradFill>
            <a:gsLst>
              <a:gs pos="83000">
                <a:srgbClr val="AEE4F9"/>
              </a:gs>
              <a:gs pos="43000">
                <a:schemeClr val="accent1">
                  <a:lumMod val="5000"/>
                  <a:lumOff val="95000"/>
                  <a:alpha val="39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662" y="1066800"/>
            <a:ext cx="8684548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EF705-BEED-47AD-85E5-6372A2ABD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5DE7A7-8ABE-49DB-B033-81986CEA2C32}"/>
              </a:ext>
            </a:extLst>
          </p:cNvPr>
          <p:cNvSpPr/>
          <p:nvPr/>
        </p:nvSpPr>
        <p:spPr>
          <a:xfrm>
            <a:off x="169484" y="361845"/>
            <a:ext cx="9143999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ADB’s Carbon Market Program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8E3C4A-C824-46A5-9CD6-09F0FADF9A82}"/>
              </a:ext>
            </a:extLst>
          </p:cNvPr>
          <p:cNvCxnSpPr>
            <a:cxnSpLocks/>
          </p:cNvCxnSpPr>
          <p:nvPr/>
        </p:nvCxnSpPr>
        <p:spPr>
          <a:xfrm>
            <a:off x="-203963" y="1120428"/>
            <a:ext cx="955192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9512" y="1343794"/>
            <a:ext cx="21336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PH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Facility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9312" y="1343744"/>
            <a:ext cx="2133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PH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Pacific Carbon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9112" y="1343744"/>
            <a:ext cx="21336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PH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Carbon Fund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2083300"/>
            <a:ext cx="2133600" cy="4442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>
              <a:spcBef>
                <a:spcPts val="200"/>
              </a:spcBef>
              <a:spcAft>
                <a:spcPts val="200"/>
              </a:spcAft>
            </a:pPr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Commenced in 2006</a:t>
            </a:r>
          </a:p>
          <a:p>
            <a:pPr algn="ctr" defTabSz="457200">
              <a:spcBef>
                <a:spcPts val="200"/>
              </a:spcBef>
              <a:spcAft>
                <a:spcPts val="200"/>
              </a:spcAft>
            </a:pPr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through a series of  5 Technical Assistance projects</a:t>
            </a:r>
          </a:p>
          <a:p>
            <a:pPr algn="ctr" defTabSz="457200">
              <a:spcBef>
                <a:spcPts val="200"/>
              </a:spcBef>
              <a:spcAft>
                <a:spcPts val="200"/>
              </a:spcAft>
            </a:pPr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6363: Preparing Clean Energy Projects Eligible for the Clean Development Mechanism</a:t>
            </a:r>
          </a:p>
          <a:p>
            <a:pPr algn="ctr" defTabSz="457200">
              <a:spcBef>
                <a:spcPts val="200"/>
              </a:spcBef>
              <a:spcAft>
                <a:spcPts val="200"/>
              </a:spcAft>
            </a:pPr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6438: Implementation of the Technical Support Facility under the Carbon Market Initiative</a:t>
            </a:r>
          </a:p>
          <a:p>
            <a:pPr algn="ctr" defTabSz="457200">
              <a:spcBef>
                <a:spcPts val="200"/>
              </a:spcBef>
              <a:spcAft>
                <a:spcPts val="200"/>
              </a:spcAft>
            </a:pPr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8223: Supporting the Use of Carbon Financing to Promote Green Growth in Asia and the Pacific</a:t>
            </a:r>
          </a:p>
          <a:p>
            <a:pPr algn="ctr" defTabSz="457200">
              <a:spcBef>
                <a:spcPts val="200"/>
              </a:spcBef>
              <a:spcAft>
                <a:spcPts val="200"/>
              </a:spcAft>
            </a:pPr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8654: Supporting the Use of Carbon Financing from New Carbon Market Mechanisms to Promote Green Growth in Asia and the Pacific</a:t>
            </a:r>
          </a:p>
          <a:p>
            <a:pPr algn="ctr" defTabSz="457200">
              <a:spcBef>
                <a:spcPts val="200"/>
              </a:spcBef>
              <a:spcAft>
                <a:spcPts val="200"/>
              </a:spcAft>
            </a:pPr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9062: Supporting Low-Carbon Development in Asia and the Pacific through Carbon Markets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9312" y="2083250"/>
            <a:ext cx="2133600" cy="4442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$151.8 million Trust Fund to purchase pre-2013 CERs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Commenced in 2007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Participants include Seven European Governments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71 CDM projects in 9 DMCs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15.63 million CERs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carbon finance to 1.9 GW renewable energy projects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contracted CERs received and distributed to Fund Participants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closed in 2014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99112" y="2083250"/>
            <a:ext cx="2133600" cy="4442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$115 million Trust Fund to purchase post-2012 CERs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Commenced in 2009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Participants include Four Governments and two private sector entities from Europe and Asia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10.6 million CERs as of 31 May 2018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36 CDM projects in </a:t>
            </a: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DMCs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carbon finance support to 1.2 GW renewable energy projects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Disbursed $42.3 million as of 31 May 2018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will close in 2021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8912" y="1343744"/>
            <a:ext cx="2133600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Fund for the Joint Crediting Mechanism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8912" y="2083250"/>
            <a:ext cx="2133600" cy="44420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$51.7 million by MOEJ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PH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Commenced in June 2014</a:t>
            </a: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JFJCM provides financial incentives for adoption of advanced low-carbon technologies in ADB-financed projects</a:t>
            </a:r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n-PH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to sovereign projects (max. $10 million)</a:t>
            </a:r>
          </a:p>
          <a:p>
            <a:pPr algn="ctr" defTabSz="457200"/>
            <a:r>
              <a:rPr lang="en-US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subsidy to non-sovereign projects (max. $10m)</a:t>
            </a:r>
          </a:p>
          <a:p>
            <a:pPr algn="ctr" defTabSz="457200"/>
            <a:endParaRPr lang="en-US" sz="105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altLang="ja-JP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project under i</a:t>
            </a:r>
            <a:r>
              <a:rPr lang="en-US" sz="105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mplementation - smart micro-grid system in Maldives</a:t>
            </a:r>
          </a:p>
        </p:txBody>
      </p:sp>
    </p:spTree>
    <p:extLst>
      <p:ext uri="{BB962C8B-B14F-4D97-AF65-F5344CB8AC3E}">
        <p14:creationId xmlns:p14="http://schemas.microsoft.com/office/powerpoint/2010/main" val="153780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16">
            <a:extLst>
              <a:ext uri="{FF2B5EF4-FFF2-40B4-BE49-F238E27FC236}">
                <a16:creationId xmlns:a16="http://schemas.microsoft.com/office/drawing/2014/main" id="{DAE9C113-D4E7-4C58-8A6C-CCA3AEF6CDB5}"/>
              </a:ext>
            </a:extLst>
          </p:cNvPr>
          <p:cNvSpPr/>
          <p:nvPr/>
        </p:nvSpPr>
        <p:spPr>
          <a:xfrm rot="10800000">
            <a:off x="-228368" y="3661058"/>
            <a:ext cx="9600735" cy="40164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6330 w 10000"/>
              <a:gd name="connsiteY3" fmla="*/ 6105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60 w 10030"/>
              <a:gd name="connsiteY3" fmla="*/ 7631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276 w 10030"/>
              <a:gd name="connsiteY3" fmla="*/ 8098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16 w 10016"/>
              <a:gd name="connsiteY0" fmla="*/ 0 h 10450"/>
              <a:gd name="connsiteX1" fmla="*/ 10016 w 10016"/>
              <a:gd name="connsiteY1" fmla="*/ 0 h 10450"/>
              <a:gd name="connsiteX2" fmla="*/ 10016 w 10016"/>
              <a:gd name="connsiteY2" fmla="*/ 10000 h 10450"/>
              <a:gd name="connsiteX3" fmla="*/ 6262 w 10016"/>
              <a:gd name="connsiteY3" fmla="*/ 8098 h 10450"/>
              <a:gd name="connsiteX4" fmla="*/ 0 w 10016"/>
              <a:gd name="connsiteY4" fmla="*/ 10450 h 10450"/>
              <a:gd name="connsiteX5" fmla="*/ 16 w 10016"/>
              <a:gd name="connsiteY5" fmla="*/ 0 h 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450">
                <a:moveTo>
                  <a:pt x="16" y="0"/>
                </a:moveTo>
                <a:lnTo>
                  <a:pt x="10016" y="0"/>
                </a:lnTo>
                <a:lnTo>
                  <a:pt x="10016" y="10000"/>
                </a:lnTo>
                <a:lnTo>
                  <a:pt x="6262" y="8098"/>
                </a:lnTo>
                <a:lnTo>
                  <a:pt x="0" y="10450"/>
                </a:lnTo>
                <a:cubicBezTo>
                  <a:pt x="10" y="6500"/>
                  <a:pt x="6" y="3950"/>
                  <a:pt x="16" y="0"/>
                </a:cubicBezTo>
                <a:close/>
              </a:path>
            </a:pathLst>
          </a:custGeom>
          <a:gradFill>
            <a:gsLst>
              <a:gs pos="83000">
                <a:srgbClr val="AEE4F9"/>
              </a:gs>
              <a:gs pos="43000">
                <a:schemeClr val="accent1">
                  <a:lumMod val="5000"/>
                  <a:lumOff val="95000"/>
                  <a:alpha val="39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662" y="1066800"/>
            <a:ext cx="8684548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EF705-BEED-47AD-85E5-6372A2ABD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5DE7A7-8ABE-49DB-B033-81986CEA2C32}"/>
              </a:ext>
            </a:extLst>
          </p:cNvPr>
          <p:cNvSpPr/>
          <p:nvPr/>
        </p:nvSpPr>
        <p:spPr>
          <a:xfrm>
            <a:off x="169484" y="361845"/>
            <a:ext cx="9143999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 Carbon Fund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8E3C4A-C824-46A5-9CD6-09F0FADF9A82}"/>
              </a:ext>
            </a:extLst>
          </p:cNvPr>
          <p:cNvCxnSpPr>
            <a:cxnSpLocks/>
          </p:cNvCxnSpPr>
          <p:nvPr/>
        </p:nvCxnSpPr>
        <p:spPr>
          <a:xfrm>
            <a:off x="-203963" y="1120428"/>
            <a:ext cx="955192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03549E17-F9A6-6A45-9A8F-EEE505BDD8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00400" y="1346538"/>
          <a:ext cx="5715000" cy="295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5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7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Fund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$115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744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To support and co-finance high quality GHG reduction projects in DMCs through purchase of post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-2012 CERs; Upfront carbon financing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592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Fund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he Ministry for Foreign Affairs of Finland (Finland); Swedish Energy Agency (Sweden); Participatie Maatschappij Vlaanderen NV (PMV) for Flemish Region of Belgium;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Republic of Korea; POSCO; and Eneco Energy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C754D49C-A174-4940-B315-FEFA7E1AF8A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42909" y="4441656"/>
          <a:ext cx="567249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77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Achievement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36 CDM projects of various low carbon technology</a:t>
                      </a:r>
                    </a:p>
                    <a:p>
                      <a:pPr marL="274320" indent="-27432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12 countries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 Asia and the Pacific region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(including 6 LDCs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/ SIDS)</a:t>
                      </a:r>
                    </a:p>
                    <a:p>
                      <a:pPr marL="274320" indent="-27432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$13.6 million (23%) co-finance support to the projects in LDCs/SIDS</a:t>
                      </a:r>
                    </a:p>
                    <a:p>
                      <a:pPr marL="274320" indent="-27432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Carbon finance support to 1.2 GW renewable energy facilities</a:t>
                      </a:r>
                    </a:p>
                    <a:p>
                      <a:pPr marL="274320" indent="-27432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" y="1500336"/>
            <a:ext cx="3106135" cy="2438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136750-0FC0-6849-8C5B-FFC9DD908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" y="4225005"/>
            <a:ext cx="3169481" cy="22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16">
            <a:extLst>
              <a:ext uri="{FF2B5EF4-FFF2-40B4-BE49-F238E27FC236}">
                <a16:creationId xmlns:a16="http://schemas.microsoft.com/office/drawing/2014/main" id="{DAE9C113-D4E7-4C58-8A6C-CCA3AEF6CDB5}"/>
              </a:ext>
            </a:extLst>
          </p:cNvPr>
          <p:cNvSpPr/>
          <p:nvPr/>
        </p:nvSpPr>
        <p:spPr>
          <a:xfrm rot="10800000">
            <a:off x="-228368" y="3661058"/>
            <a:ext cx="9600735" cy="40164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6330 w 10000"/>
              <a:gd name="connsiteY3" fmla="*/ 6105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60 w 10030"/>
              <a:gd name="connsiteY3" fmla="*/ 7631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276 w 10030"/>
              <a:gd name="connsiteY3" fmla="*/ 8098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16 w 10016"/>
              <a:gd name="connsiteY0" fmla="*/ 0 h 10450"/>
              <a:gd name="connsiteX1" fmla="*/ 10016 w 10016"/>
              <a:gd name="connsiteY1" fmla="*/ 0 h 10450"/>
              <a:gd name="connsiteX2" fmla="*/ 10016 w 10016"/>
              <a:gd name="connsiteY2" fmla="*/ 10000 h 10450"/>
              <a:gd name="connsiteX3" fmla="*/ 6262 w 10016"/>
              <a:gd name="connsiteY3" fmla="*/ 8098 h 10450"/>
              <a:gd name="connsiteX4" fmla="*/ 0 w 10016"/>
              <a:gd name="connsiteY4" fmla="*/ 10450 h 10450"/>
              <a:gd name="connsiteX5" fmla="*/ 16 w 10016"/>
              <a:gd name="connsiteY5" fmla="*/ 0 h 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450">
                <a:moveTo>
                  <a:pt x="16" y="0"/>
                </a:moveTo>
                <a:lnTo>
                  <a:pt x="10016" y="0"/>
                </a:lnTo>
                <a:lnTo>
                  <a:pt x="10016" y="10000"/>
                </a:lnTo>
                <a:lnTo>
                  <a:pt x="6262" y="8098"/>
                </a:lnTo>
                <a:lnTo>
                  <a:pt x="0" y="10450"/>
                </a:lnTo>
                <a:cubicBezTo>
                  <a:pt x="10" y="6500"/>
                  <a:pt x="6" y="3950"/>
                  <a:pt x="16" y="0"/>
                </a:cubicBezTo>
                <a:close/>
              </a:path>
            </a:pathLst>
          </a:custGeom>
          <a:gradFill>
            <a:gsLst>
              <a:gs pos="83000">
                <a:srgbClr val="AEE4F9"/>
              </a:gs>
              <a:gs pos="43000">
                <a:schemeClr val="accent1">
                  <a:lumMod val="5000"/>
                  <a:lumOff val="95000"/>
                  <a:alpha val="39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662" y="1066800"/>
            <a:ext cx="8684548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EF705-BEED-47AD-85E5-6372A2ABD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5DE7A7-8ABE-49DB-B033-81986CEA2C32}"/>
              </a:ext>
            </a:extLst>
          </p:cNvPr>
          <p:cNvSpPr/>
          <p:nvPr/>
        </p:nvSpPr>
        <p:spPr>
          <a:xfrm>
            <a:off x="169484" y="361845"/>
            <a:ext cx="9143999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Japan Fund for Joint Crediting 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Mechanism</a:t>
            </a:r>
            <a:endParaRPr lang="en-US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8E3C4A-C824-46A5-9CD6-09F0FADF9A82}"/>
              </a:ext>
            </a:extLst>
          </p:cNvPr>
          <p:cNvCxnSpPr>
            <a:cxnSpLocks/>
          </p:cNvCxnSpPr>
          <p:nvPr/>
        </p:nvCxnSpPr>
        <p:spPr>
          <a:xfrm>
            <a:off x="-203963" y="1120428"/>
            <a:ext cx="955192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040B63BB-42B5-BA44-B834-F36E6810AE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29000" y="1355154"/>
          <a:ext cx="5486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6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44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Established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June 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$51.7  million contributed by MOEJ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83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JFJCM provides financial incentives for adoption of </a:t>
                      </a:r>
                      <a:r>
                        <a:rPr lang="en-PH" sz="16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advanced low-carbon technologies </a:t>
                      </a:r>
                      <a:r>
                        <a:rPr lang="en-PH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in </a:t>
                      </a:r>
                      <a:r>
                        <a:rPr lang="en-PH" sz="16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ADB-financed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Support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Grant</a:t>
                      </a:r>
                      <a:r>
                        <a:rPr lang="en-US" sz="1600" b="0" baseline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to sovereign projects (max. $10 million)</a:t>
                      </a:r>
                    </a:p>
                    <a:p>
                      <a:pPr algn="l"/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Interest subsidy </a:t>
                      </a:r>
                      <a:r>
                        <a:rPr lang="en-US" sz="1600" b="0" baseline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to non-sovereign projects (max. $10m)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32E44E4-2ED1-664F-BA76-5F651D783E5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29000" y="3991674"/>
          <a:ext cx="548639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Solar Power Project in Maldives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 algn="l">
                        <a:buFont typeface="Arial" panose="020B0604020202020204" pitchFamily="34" charset="0"/>
                        <a:buChar char="•"/>
                      </a:pPr>
                      <a:r>
                        <a:rPr lang="en-PH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Additional financing approved by ADB in March 2015</a:t>
                      </a:r>
                    </a:p>
                    <a:p>
                      <a:pPr marL="274320" indent="-274320" algn="l">
                        <a:buFont typeface="Arial" panose="020B0604020202020204" pitchFamily="34" charset="0"/>
                        <a:buChar char="•"/>
                      </a:pPr>
                      <a:r>
                        <a:rPr lang="en-PH" sz="1600" b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Install advanced battery system and energy management system (EMS) for smart micro-grid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PH" sz="1600" b="0" i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Wastewater treatment plant in Cambodia</a:t>
                      </a:r>
                      <a:endParaRPr lang="en-PH" sz="1600" b="0" dirty="0">
                        <a:solidFill>
                          <a:srgbClr val="0070C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1600" b="0" i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Financing approved by ADB in December 2017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1600" b="0" i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Build an energy efficient wastewater treatment plant in Battambang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02B6763-DD81-CE4C-9754-8B69B367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83210"/>
            <a:ext cx="1925597" cy="247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3B5901-A53C-0942-8C58-2E85BA088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83290"/>
            <a:ext cx="2061879" cy="268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24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00662" y="1066800"/>
            <a:ext cx="8684548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EF705-BEED-47AD-85E5-6372A2ABD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5DE7A7-8ABE-49DB-B033-81986CEA2C32}"/>
              </a:ext>
            </a:extLst>
          </p:cNvPr>
          <p:cNvSpPr/>
          <p:nvPr/>
        </p:nvSpPr>
        <p:spPr>
          <a:xfrm>
            <a:off x="169484" y="361845"/>
            <a:ext cx="9143999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Support Facility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8E3C4A-C824-46A5-9CD6-09F0FADF9A82}"/>
              </a:ext>
            </a:extLst>
          </p:cNvPr>
          <p:cNvCxnSpPr>
            <a:cxnSpLocks/>
          </p:cNvCxnSpPr>
          <p:nvPr/>
        </p:nvCxnSpPr>
        <p:spPr>
          <a:xfrm>
            <a:off x="-203963" y="1120428"/>
            <a:ext cx="955192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00" y="1200809"/>
            <a:ext cx="8305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Emissions Trading Systems</a:t>
            </a:r>
          </a:p>
          <a:p>
            <a:endParaRPr lang="en-PH" sz="2000" b="1" dirty="0"/>
          </a:p>
          <a:p>
            <a:r>
              <a:rPr lang="en-PH" sz="2000" b="1" dirty="0"/>
              <a:t>Thailand</a:t>
            </a:r>
            <a:endParaRPr lang="en-P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PH" sz="2000" dirty="0"/>
              <a:t>Providing technical and capacity development support to the Thailand Greenhouse Gas Management Organization (Public Organization)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PH" sz="2000" dirty="0"/>
              <a:t>Framework for policy decisions, most promising design options, and a roadmap for developing a domestic ETS in Thailand</a:t>
            </a:r>
          </a:p>
          <a:p>
            <a:r>
              <a:rPr lang="en-PH" sz="2000" dirty="0"/>
              <a:t> </a:t>
            </a:r>
          </a:p>
          <a:p>
            <a:r>
              <a:rPr lang="en-PH" sz="2000" b="1" dirty="0"/>
              <a:t>Viet Nam</a:t>
            </a:r>
            <a:endParaRPr lang="en-P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000" dirty="0"/>
              <a:t>Providing technical and capacity development support to the Ministry of Natural Resources and Environment (MONRE)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000" dirty="0"/>
              <a:t>Strengthening the robustness of the GHG inventory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000" dirty="0"/>
              <a:t>Capacity enhancement for the line ministries and economic players to build the inventory, data collection methodologies and learning from other countries</a:t>
            </a:r>
          </a:p>
          <a:p>
            <a:pPr marL="0" lvl="1" algn="just">
              <a:buClr>
                <a:srgbClr val="5B9BD5">
                  <a:lumMod val="75000"/>
                </a:srgbClr>
              </a:buClr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Off-page Connector 16">
            <a:extLst>
              <a:ext uri="{FF2B5EF4-FFF2-40B4-BE49-F238E27FC236}">
                <a16:creationId xmlns:a16="http://schemas.microsoft.com/office/drawing/2014/main" id="{DAE9C113-D4E7-4C58-8A6C-CCA3AEF6CDB5}"/>
              </a:ext>
            </a:extLst>
          </p:cNvPr>
          <p:cNvSpPr/>
          <p:nvPr/>
        </p:nvSpPr>
        <p:spPr>
          <a:xfrm rot="10800000">
            <a:off x="0" y="2841586"/>
            <a:ext cx="9144000" cy="40164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6330 w 10000"/>
              <a:gd name="connsiteY3" fmla="*/ 6105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60 w 10030"/>
              <a:gd name="connsiteY3" fmla="*/ 7631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276 w 10030"/>
              <a:gd name="connsiteY3" fmla="*/ 8098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16 w 10016"/>
              <a:gd name="connsiteY0" fmla="*/ 0 h 10450"/>
              <a:gd name="connsiteX1" fmla="*/ 10016 w 10016"/>
              <a:gd name="connsiteY1" fmla="*/ 0 h 10450"/>
              <a:gd name="connsiteX2" fmla="*/ 10016 w 10016"/>
              <a:gd name="connsiteY2" fmla="*/ 10000 h 10450"/>
              <a:gd name="connsiteX3" fmla="*/ 6262 w 10016"/>
              <a:gd name="connsiteY3" fmla="*/ 8098 h 10450"/>
              <a:gd name="connsiteX4" fmla="*/ 0 w 10016"/>
              <a:gd name="connsiteY4" fmla="*/ 10450 h 10450"/>
              <a:gd name="connsiteX5" fmla="*/ 16 w 10016"/>
              <a:gd name="connsiteY5" fmla="*/ 0 h 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450">
                <a:moveTo>
                  <a:pt x="16" y="0"/>
                </a:moveTo>
                <a:lnTo>
                  <a:pt x="10016" y="0"/>
                </a:lnTo>
                <a:lnTo>
                  <a:pt x="10016" y="10000"/>
                </a:lnTo>
                <a:lnTo>
                  <a:pt x="6262" y="8098"/>
                </a:lnTo>
                <a:lnTo>
                  <a:pt x="0" y="10450"/>
                </a:lnTo>
                <a:cubicBezTo>
                  <a:pt x="10" y="6500"/>
                  <a:pt x="6" y="3950"/>
                  <a:pt x="16" y="0"/>
                </a:cubicBezTo>
                <a:close/>
              </a:path>
            </a:pathLst>
          </a:custGeom>
          <a:gradFill>
            <a:gsLst>
              <a:gs pos="83000">
                <a:srgbClr val="AEE4F9"/>
              </a:gs>
              <a:gs pos="43000">
                <a:schemeClr val="accent1">
                  <a:lumMod val="5000"/>
                  <a:lumOff val="95000"/>
                  <a:alpha val="39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9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16">
            <a:extLst>
              <a:ext uri="{FF2B5EF4-FFF2-40B4-BE49-F238E27FC236}">
                <a16:creationId xmlns:a16="http://schemas.microsoft.com/office/drawing/2014/main" id="{DAE9C113-D4E7-4C58-8A6C-CCA3AEF6CDB5}"/>
              </a:ext>
            </a:extLst>
          </p:cNvPr>
          <p:cNvSpPr/>
          <p:nvPr/>
        </p:nvSpPr>
        <p:spPr>
          <a:xfrm rot="10800000">
            <a:off x="-228368" y="3661058"/>
            <a:ext cx="9600735" cy="40164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6330 w 10000"/>
              <a:gd name="connsiteY3" fmla="*/ 6105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360 w 10030"/>
              <a:gd name="connsiteY3" fmla="*/ 7631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30 w 10030"/>
              <a:gd name="connsiteY0" fmla="*/ 0 h 11851"/>
              <a:gd name="connsiteX1" fmla="*/ 10030 w 10030"/>
              <a:gd name="connsiteY1" fmla="*/ 0 h 11851"/>
              <a:gd name="connsiteX2" fmla="*/ 10030 w 10030"/>
              <a:gd name="connsiteY2" fmla="*/ 10000 h 11851"/>
              <a:gd name="connsiteX3" fmla="*/ 6276 w 10030"/>
              <a:gd name="connsiteY3" fmla="*/ 8098 h 11851"/>
              <a:gd name="connsiteX4" fmla="*/ 0 w 10030"/>
              <a:gd name="connsiteY4" fmla="*/ 11851 h 11851"/>
              <a:gd name="connsiteX5" fmla="*/ 30 w 10030"/>
              <a:gd name="connsiteY5" fmla="*/ 0 h 11851"/>
              <a:gd name="connsiteX0" fmla="*/ 16 w 10016"/>
              <a:gd name="connsiteY0" fmla="*/ 0 h 10450"/>
              <a:gd name="connsiteX1" fmla="*/ 10016 w 10016"/>
              <a:gd name="connsiteY1" fmla="*/ 0 h 10450"/>
              <a:gd name="connsiteX2" fmla="*/ 10016 w 10016"/>
              <a:gd name="connsiteY2" fmla="*/ 10000 h 10450"/>
              <a:gd name="connsiteX3" fmla="*/ 6262 w 10016"/>
              <a:gd name="connsiteY3" fmla="*/ 8098 h 10450"/>
              <a:gd name="connsiteX4" fmla="*/ 0 w 10016"/>
              <a:gd name="connsiteY4" fmla="*/ 10450 h 10450"/>
              <a:gd name="connsiteX5" fmla="*/ 16 w 10016"/>
              <a:gd name="connsiteY5" fmla="*/ 0 h 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450">
                <a:moveTo>
                  <a:pt x="16" y="0"/>
                </a:moveTo>
                <a:lnTo>
                  <a:pt x="10016" y="0"/>
                </a:lnTo>
                <a:lnTo>
                  <a:pt x="10016" y="10000"/>
                </a:lnTo>
                <a:lnTo>
                  <a:pt x="6262" y="8098"/>
                </a:lnTo>
                <a:lnTo>
                  <a:pt x="0" y="10450"/>
                </a:lnTo>
                <a:cubicBezTo>
                  <a:pt x="10" y="6500"/>
                  <a:pt x="6" y="3950"/>
                  <a:pt x="16" y="0"/>
                </a:cubicBezTo>
                <a:close/>
              </a:path>
            </a:pathLst>
          </a:custGeom>
          <a:gradFill>
            <a:gsLst>
              <a:gs pos="83000">
                <a:srgbClr val="AEE4F9"/>
              </a:gs>
              <a:gs pos="43000">
                <a:schemeClr val="accent1">
                  <a:lumMod val="5000"/>
                  <a:lumOff val="95000"/>
                  <a:alpha val="39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662" y="1066800"/>
            <a:ext cx="8684548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EF705-BEED-47AD-85E5-6372A2ABD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7" y="161698"/>
            <a:ext cx="371700" cy="3717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8E3C4A-C824-46A5-9CD6-09F0FADF9A82}"/>
              </a:ext>
            </a:extLst>
          </p:cNvPr>
          <p:cNvCxnSpPr>
            <a:cxnSpLocks/>
          </p:cNvCxnSpPr>
          <p:nvPr/>
        </p:nvCxnSpPr>
        <p:spPr>
          <a:xfrm>
            <a:off x="-203963" y="1120428"/>
            <a:ext cx="955192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5DE7A7-8ABE-49DB-B033-81986CEA2C32}"/>
              </a:ext>
            </a:extLst>
          </p:cNvPr>
          <p:cNvSpPr/>
          <p:nvPr/>
        </p:nvSpPr>
        <p:spPr>
          <a:xfrm>
            <a:off x="200662" y="357247"/>
            <a:ext cx="9143999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Support Facility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1280949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Emissions Trading Systems</a:t>
            </a:r>
          </a:p>
          <a:p>
            <a:endParaRPr lang="en-PH" sz="2000" b="1" dirty="0"/>
          </a:p>
          <a:p>
            <a:r>
              <a:rPr lang="en-PH" sz="2000" b="1" dirty="0"/>
              <a:t>ETS Knowledge Sharing Platform (ETS-KSP)</a:t>
            </a:r>
            <a:endParaRPr lang="en-PH" sz="2000" dirty="0"/>
          </a:p>
          <a:p>
            <a:r>
              <a:rPr lang="en-PH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000" dirty="0"/>
              <a:t>Partnership with the International Carbon Action Partnership (ICAP) to support development and linking of domestic ETS in Asia Pacific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000" dirty="0"/>
              <a:t>Platform for key policy makers and stakeholders to interact periodically to exchange knowledge and learn from each other’s experiences in developing / implementing 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000" dirty="0"/>
              <a:t>Participants from PRC, Indonesia, Japan, Kazakhstan, Republic of Korea, New Zealand, Philippines, Singapore, Thailand, and Viet Nam</a:t>
            </a:r>
          </a:p>
          <a:p>
            <a:r>
              <a:rPr lang="en-PH" sz="2400" b="1" dirty="0"/>
              <a:t> </a:t>
            </a:r>
            <a:endParaRPr lang="en-PH" sz="2400" dirty="0"/>
          </a:p>
          <a:p>
            <a:pPr marL="0" lvl="1" algn="just">
              <a:buClr>
                <a:srgbClr val="5B9BD5">
                  <a:lumMod val="75000"/>
                </a:srgbClr>
              </a:buClr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4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9DBB177-2B8F-4617-A1E3-B1A47E55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" y="5914353"/>
            <a:ext cx="8308032" cy="89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F96E4-80B9-4991-8FA1-13A8CBF6ACE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582121"/>
            <a:ext cx="650194" cy="526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59DE4-22B1-4E22-AC8A-082C650E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5792433"/>
            <a:ext cx="650194" cy="650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7F97A-F028-4443-B76B-18218A39D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88640"/>
            <a:ext cx="371700" cy="371702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52E3390-2767-4B90-90D6-C377C770738A}"/>
              </a:ext>
            </a:extLst>
          </p:cNvPr>
          <p:cNvSpPr txBox="1">
            <a:spLocks/>
          </p:cNvSpPr>
          <p:nvPr/>
        </p:nvSpPr>
        <p:spPr>
          <a:xfrm>
            <a:off x="272155" y="713607"/>
            <a:ext cx="7772400" cy="703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000" dirty="0"/>
              <a:t>Decoding Article 6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92132E58-EC89-47EB-B69A-17395622D0AE}"/>
              </a:ext>
            </a:extLst>
          </p:cNvPr>
          <p:cNvSpPr txBox="1"/>
          <p:nvPr/>
        </p:nvSpPr>
        <p:spPr>
          <a:xfrm>
            <a:off x="1070882" y="1563789"/>
            <a:ext cx="50132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ADB knowledge product providing understanding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potential scope of cooperative approaches and the new mechanism for mitigation and sustainable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Centralized vs. decentralized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Environmental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Definitions of ITMO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757F54D-E772-4AC4-A103-9BB8A3BF7B67}"/>
              </a:ext>
            </a:extLst>
          </p:cNvPr>
          <p:cNvSpPr/>
          <p:nvPr/>
        </p:nvSpPr>
        <p:spPr>
          <a:xfrm>
            <a:off x="1143951" y="4460919"/>
            <a:ext cx="674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PH" sz="2000" b="1" dirty="0"/>
              <a:t>Capacity development – </a:t>
            </a:r>
            <a:r>
              <a:rPr lang="en-PH" sz="2000" dirty="0">
                <a:solidFill>
                  <a:schemeClr val="accent1"/>
                </a:solidFill>
              </a:rPr>
              <a:t>Technical workshops for negotiators on understanding Article 6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PH" sz="1600" dirty="0"/>
              <a:t>Manila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PH" sz="1600" dirty="0"/>
              <a:t>Bangkok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B3E72E-994B-4D01-BAE8-BB192DE4C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004" y="1510655"/>
            <a:ext cx="2085975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8465191"/>
      </p:ext>
    </p:extLst>
  </p:cSld>
  <p:clrMapOvr>
    <a:masterClrMapping/>
  </p:clrMapOvr>
</p:sld>
</file>

<file path=ppt/theme/theme1.xml><?xml version="1.0" encoding="utf-8"?>
<a:theme xmlns:a="http://schemas.openxmlformats.org/drawingml/2006/main" name="ADB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B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ADB_white</Template>
  <TotalTime>14300</TotalTime>
  <Words>1095</Words>
  <Application>Microsoft Office PowerPoint</Application>
  <PresentationFormat>On-screen Show (4:3)</PresentationFormat>
  <Paragraphs>200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Courier New</vt:lpstr>
      <vt:lpstr>Tahoma</vt:lpstr>
      <vt:lpstr>Wingdings</vt:lpstr>
      <vt:lpstr>ADB_white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NDC Implementation</vt:lpstr>
      <vt:lpstr>Sustainable Development Impacts</vt:lpstr>
      <vt:lpstr>Lessons Learned</vt:lpstr>
      <vt:lpstr>PowerPoint Presentation</vt:lpstr>
    </vt:vector>
  </TitlesOfParts>
  <Company>Asian Development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a11</dc:creator>
  <cp:lastModifiedBy>Virender Kumar Duggal</cp:lastModifiedBy>
  <cp:revision>1126</cp:revision>
  <cp:lastPrinted>2018-06-25T09:06:10Z</cp:lastPrinted>
  <dcterms:created xsi:type="dcterms:W3CDTF">2013-01-29T09:06:44Z</dcterms:created>
  <dcterms:modified xsi:type="dcterms:W3CDTF">2018-07-17T08:35:48Z</dcterms:modified>
</cp:coreProperties>
</file>